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99" r:id="rId3"/>
    <p:sldId id="295" r:id="rId4"/>
    <p:sldId id="336" r:id="rId5"/>
    <p:sldId id="308" r:id="rId6"/>
    <p:sldId id="307" r:id="rId7"/>
    <p:sldId id="303" r:id="rId8"/>
    <p:sldId id="327" r:id="rId9"/>
    <p:sldId id="326" r:id="rId10"/>
    <p:sldId id="325" r:id="rId11"/>
    <p:sldId id="302" r:id="rId12"/>
    <p:sldId id="328" r:id="rId13"/>
    <p:sldId id="329" r:id="rId14"/>
    <p:sldId id="312" r:id="rId15"/>
    <p:sldId id="335" r:id="rId16"/>
    <p:sldId id="330" r:id="rId17"/>
    <p:sldId id="331" r:id="rId18"/>
    <p:sldId id="313" r:id="rId19"/>
    <p:sldId id="310" r:id="rId20"/>
    <p:sldId id="311" r:id="rId21"/>
    <p:sldId id="332" r:id="rId22"/>
    <p:sldId id="333" r:id="rId23"/>
    <p:sldId id="314" r:id="rId24"/>
    <p:sldId id="309" r:id="rId25"/>
    <p:sldId id="334" r:id="rId26"/>
    <p:sldId id="317" r:id="rId27"/>
    <p:sldId id="305" r:id="rId28"/>
    <p:sldId id="271"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232A08-2409-474B-B392-6894D6710F1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486A3A9-37D5-4FCA-96D1-AE941534045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F71C716-99B4-44A3-AABA-20E5E71A2227}" type="datetimeFigureOut">
              <a:rPr lang="en-GB" smtClean="0"/>
              <a:t>29/06/2017</a:t>
            </a:fld>
            <a:endParaRPr lang="en-GB"/>
          </a:p>
        </p:txBody>
      </p:sp>
      <p:sp>
        <p:nvSpPr>
          <p:cNvPr id="4" name="Footer Placeholder 3">
            <a:extLst>
              <a:ext uri="{FF2B5EF4-FFF2-40B4-BE49-F238E27FC236}">
                <a16:creationId xmlns:a16="http://schemas.microsoft.com/office/drawing/2014/main" id="{15F3B1D5-FC3A-4577-80B3-995D3C9C796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1F08B3D-61B1-48FC-B7CC-0D11C14956C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95893E4-25FC-4FE3-BE1A-4893F5D6E376}" type="slidenum">
              <a:rPr lang="en-GB" smtClean="0"/>
              <a:t>‹#›</a:t>
            </a:fld>
            <a:endParaRPr lang="en-GB"/>
          </a:p>
        </p:txBody>
      </p:sp>
    </p:spTree>
    <p:extLst>
      <p:ext uri="{BB962C8B-B14F-4D97-AF65-F5344CB8AC3E}">
        <p14:creationId xmlns:p14="http://schemas.microsoft.com/office/powerpoint/2010/main" val="311478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A8A3A12-124D-4BB8-B82B-B633E8A40FCE}" type="datetimeFigureOut">
              <a:rPr lang="en-GB" smtClean="0"/>
              <a:pPr/>
              <a:t>29/06/2017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553EE8-7E7C-479D-97DA-04CD22E947A5}" type="slidenum">
              <a:rPr lang="en-GB" smtClean="0"/>
              <a:pPr/>
              <a:t>‹#›</a:t>
            </a:fld>
            <a:endParaRPr lang="en-GB"/>
          </a:p>
        </p:txBody>
      </p:sp>
    </p:spTree>
    <p:extLst>
      <p:ext uri="{BB962C8B-B14F-4D97-AF65-F5344CB8AC3E}">
        <p14:creationId xmlns:p14="http://schemas.microsoft.com/office/powerpoint/2010/main" val="246639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2553EE8-7E7C-479D-97DA-04CD22E947A5}" type="slidenum">
              <a:rPr lang="en-GB" smtClean="0"/>
              <a:pPr/>
              <a:t>3</a:t>
            </a:fld>
            <a:endParaRPr lang="en-GB"/>
          </a:p>
        </p:txBody>
      </p:sp>
    </p:spTree>
    <p:extLst>
      <p:ext uri="{BB962C8B-B14F-4D97-AF65-F5344CB8AC3E}">
        <p14:creationId xmlns:p14="http://schemas.microsoft.com/office/powerpoint/2010/main" val="359892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Team day – no results. So what makes people tick. Roles: provocateur, moral compass, imaginer, Improver, Chief morale officer, educator, Flow engineer</a:t>
            </a:r>
          </a:p>
        </p:txBody>
      </p:sp>
      <p:sp>
        <p:nvSpPr>
          <p:cNvPr id="4" name="Slide Number Placeholder 3"/>
          <p:cNvSpPr>
            <a:spLocks noGrp="1"/>
          </p:cNvSpPr>
          <p:nvPr>
            <p:ph type="sldNum" sz="quarter" idx="10"/>
          </p:nvPr>
        </p:nvSpPr>
        <p:spPr/>
        <p:txBody>
          <a:bodyPr/>
          <a:lstStyle/>
          <a:p>
            <a:fld id="{52553EE8-7E7C-479D-97DA-04CD22E947A5}" type="slidenum">
              <a:rPr lang="en-GB" smtClean="0"/>
              <a:pPr/>
              <a:t>15</a:t>
            </a:fld>
            <a:endParaRPr lang="en-GB"/>
          </a:p>
        </p:txBody>
      </p:sp>
    </p:spTree>
    <p:extLst>
      <p:ext uri="{BB962C8B-B14F-4D97-AF65-F5344CB8AC3E}">
        <p14:creationId xmlns:p14="http://schemas.microsoft.com/office/powerpoint/2010/main" val="393611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0000"/>
                </a:solidFill>
                <a:latin typeface="Calibri"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ECCE843-9D00-4A88-9065-E738388E3576}" type="slidenum">
              <a:rPr lang="en-GB" smtClean="0"/>
              <a:pPr/>
              <a:t>‹#›</a:t>
            </a:fld>
            <a:endParaRPr lang="en-GB"/>
          </a:p>
        </p:txBody>
      </p:sp>
      <p:cxnSp>
        <p:nvCxnSpPr>
          <p:cNvPr id="7" name="Straight Connector 6"/>
          <p:cNvCxnSpPr/>
          <p:nvPr userDrawn="1"/>
        </p:nvCxnSpPr>
        <p:spPr>
          <a:xfrm>
            <a:off x="467544" y="1268760"/>
            <a:ext cx="82809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Red Door logo_crop.jpg"/>
          <p:cNvPicPr>
            <a:picLocks noChangeAspect="1"/>
          </p:cNvPicPr>
          <p:nvPr userDrawn="1"/>
        </p:nvPicPr>
        <p:blipFill>
          <a:blip r:embed="rId2" cstate="print"/>
          <a:stretch>
            <a:fillRect/>
          </a:stretch>
        </p:blipFill>
        <p:spPr>
          <a:xfrm>
            <a:off x="7206409" y="5790021"/>
            <a:ext cx="1686071" cy="879339"/>
          </a:xfrm>
          <a:prstGeom prst="rect">
            <a:avLst/>
          </a:prstGeom>
        </p:spPr>
      </p:pic>
      <p:cxnSp>
        <p:nvCxnSpPr>
          <p:cNvPr id="12" name="Straight Connector 11"/>
          <p:cNvCxnSpPr/>
          <p:nvPr userDrawn="1"/>
        </p:nvCxnSpPr>
        <p:spPr>
          <a:xfrm>
            <a:off x="467544" y="5589240"/>
            <a:ext cx="82809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22" name="Picture 2" descr="small logo"/>
          <p:cNvPicPr>
            <a:picLocks noChangeAspect="1" noChangeArrowheads="1"/>
          </p:cNvPicPr>
          <p:nvPr userDrawn="1"/>
        </p:nvPicPr>
        <p:blipFill>
          <a:blip r:embed="rId3" cstate="print"/>
          <a:srcRect/>
          <a:stretch>
            <a:fillRect/>
          </a:stretch>
        </p:blipFill>
        <p:spPr bwMode="auto">
          <a:xfrm>
            <a:off x="395536" y="5877272"/>
            <a:ext cx="1600200" cy="6096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gn="l">
              <a:defRPr sz="3600" b="1">
                <a:solidFill>
                  <a:srgbClr val="FF0000"/>
                </a:solidFill>
                <a:latin typeface="Calibri" pitchFamily="34" charset="0"/>
              </a:defRPr>
            </a:lvl1pPr>
          </a:lstStyle>
          <a:p>
            <a:r>
              <a:rPr lang="en-US" dirty="0"/>
              <a:t>Main Head</a:t>
            </a:r>
            <a:endParaRPr lang="en-GB" dirty="0"/>
          </a:p>
        </p:txBody>
      </p:sp>
      <p:sp>
        <p:nvSpPr>
          <p:cNvPr id="3" name="Content Placeholder 2"/>
          <p:cNvSpPr>
            <a:spLocks noGrp="1"/>
          </p:cNvSpPr>
          <p:nvPr>
            <p:ph idx="1"/>
          </p:nvPr>
        </p:nvSpPr>
        <p:spPr>
          <a:xfrm>
            <a:off x="457200" y="1988841"/>
            <a:ext cx="8229600" cy="35283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CCE843-9D00-4A88-9065-E738388E3576}" type="slidenum">
              <a:rPr lang="en-GB" smtClean="0"/>
              <a:pPr/>
              <a:t>‹#›</a:t>
            </a:fld>
            <a:endParaRPr lang="en-GB"/>
          </a:p>
        </p:txBody>
      </p:sp>
      <p:cxnSp>
        <p:nvCxnSpPr>
          <p:cNvPr id="10" name="Straight Connector 9"/>
          <p:cNvCxnSpPr/>
          <p:nvPr userDrawn="1"/>
        </p:nvCxnSpPr>
        <p:spPr>
          <a:xfrm>
            <a:off x="467544" y="1556792"/>
            <a:ext cx="82809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Red Door logo_crop.jpg"/>
          <p:cNvPicPr>
            <a:picLocks noChangeAspect="1"/>
          </p:cNvPicPr>
          <p:nvPr userDrawn="1"/>
        </p:nvPicPr>
        <p:blipFill>
          <a:blip r:embed="rId2" cstate="print"/>
          <a:stretch>
            <a:fillRect/>
          </a:stretch>
        </p:blipFill>
        <p:spPr>
          <a:xfrm>
            <a:off x="7206409" y="5790021"/>
            <a:ext cx="1686071" cy="879339"/>
          </a:xfrm>
          <a:prstGeom prst="rect">
            <a:avLst/>
          </a:prstGeom>
        </p:spPr>
      </p:pic>
      <p:cxnSp>
        <p:nvCxnSpPr>
          <p:cNvPr id="13" name="Straight Connector 12"/>
          <p:cNvCxnSpPr/>
          <p:nvPr userDrawn="1"/>
        </p:nvCxnSpPr>
        <p:spPr>
          <a:xfrm>
            <a:off x="467544" y="5589240"/>
            <a:ext cx="82809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698" name="Picture 2" descr="small logo"/>
          <p:cNvPicPr>
            <a:picLocks noChangeAspect="1" noChangeArrowheads="1"/>
          </p:cNvPicPr>
          <p:nvPr userDrawn="1"/>
        </p:nvPicPr>
        <p:blipFill>
          <a:blip r:embed="rId3" cstate="print"/>
          <a:srcRect/>
          <a:stretch>
            <a:fillRect/>
          </a:stretch>
        </p:blipFill>
        <p:spPr bwMode="auto">
          <a:xfrm>
            <a:off x="395536" y="5805264"/>
            <a:ext cx="1600200" cy="609600"/>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8B9EBDA-A19C-43F7-B2D2-EB0B2F5901CA}" type="slidenum">
              <a:rPr lang="en-GB"/>
              <a:pPr>
                <a:defRPr/>
              </a:pPr>
              <a:t>‹#›</a:t>
            </a:fld>
            <a:endParaRPr lang="en-GB"/>
          </a:p>
        </p:txBody>
      </p:sp>
      <p:cxnSp>
        <p:nvCxnSpPr>
          <p:cNvPr id="6" name="Straight Connector 5"/>
          <p:cNvCxnSpPr/>
          <p:nvPr userDrawn="1"/>
        </p:nvCxnSpPr>
        <p:spPr>
          <a:xfrm>
            <a:off x="395536" y="33265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395536" y="6453336"/>
            <a:ext cx="849694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rot="5400000">
            <a:off x="-2664804"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5400000">
            <a:off x="5832140" y="3392996"/>
            <a:ext cx="61206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C82DEA-3076-4069-8EE8-8232973CD0AC}" type="datetimeFigureOut">
              <a:rPr lang="en-GB" smtClean="0"/>
              <a:pPr/>
              <a:t>29/06/2017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CCE843-9D00-4A88-9065-E738388E357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82DEA-3076-4069-8EE8-8232973CD0AC}" type="datetimeFigureOut">
              <a:rPr lang="en-GB" smtClean="0"/>
              <a:pPr/>
              <a:t>29/06/2017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CE843-9D00-4A88-9065-E738388E357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ctr" defTabSz="914400" rtl="0" eaLnBrk="1" latinLnBrk="0" hangingPunct="1">
        <a:spcBef>
          <a:spcPct val="0"/>
        </a:spcBef>
        <a:buNone/>
        <a:defRPr sz="3600" b="1" kern="1200">
          <a:solidFill>
            <a:schemeClr val="tx1"/>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772400" cy="1470025"/>
          </a:xfrm>
        </p:spPr>
        <p:txBody>
          <a:bodyPr>
            <a:noAutofit/>
          </a:bodyPr>
          <a:lstStyle/>
          <a:p>
            <a:r>
              <a:rPr lang="en-GB" sz="4000" dirty="0"/>
              <a:t>Student Health Association</a:t>
            </a:r>
          </a:p>
        </p:txBody>
      </p:sp>
      <p:sp>
        <p:nvSpPr>
          <p:cNvPr id="3" name="Subtitle 2"/>
          <p:cNvSpPr>
            <a:spLocks noGrp="1"/>
          </p:cNvSpPr>
          <p:nvPr>
            <p:ph type="subTitle" idx="1"/>
          </p:nvPr>
        </p:nvSpPr>
        <p:spPr>
          <a:xfrm>
            <a:off x="1371600" y="2708920"/>
            <a:ext cx="6400800" cy="2520280"/>
          </a:xfrm>
        </p:spPr>
        <p:txBody>
          <a:bodyPr>
            <a:normAutofit fontScale="92500" lnSpcReduction="10000"/>
          </a:bodyPr>
          <a:lstStyle/>
          <a:p>
            <a:r>
              <a:rPr lang="en-GB" sz="4000" dirty="0">
                <a:solidFill>
                  <a:schemeClr val="tx1"/>
                </a:solidFill>
              </a:rPr>
              <a:t>Red Door Coaching and Training</a:t>
            </a:r>
            <a:endParaRPr lang="en-GB" sz="4000" b="1" dirty="0">
              <a:solidFill>
                <a:schemeClr val="tx1"/>
              </a:solidFill>
            </a:endParaRPr>
          </a:p>
          <a:p>
            <a:r>
              <a:rPr lang="en-GB" sz="4000" b="1" dirty="0"/>
              <a:t>Team work – building and improving your team</a:t>
            </a:r>
          </a:p>
          <a:p>
            <a:r>
              <a:rPr lang="en-GB" sz="4000" b="1" dirty="0"/>
              <a:t>2.30pm Tuesday 30</a:t>
            </a:r>
            <a:r>
              <a:rPr lang="en-GB" sz="4000" b="1" baseline="30000" dirty="0"/>
              <a:t>th</a:t>
            </a:r>
            <a:r>
              <a:rPr lang="en-GB" sz="4000" b="1" dirty="0"/>
              <a:t> June</a:t>
            </a:r>
            <a:endParaRPr lang="en-GB" sz="4000" dirty="0"/>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a:t>
            </a:r>
          </a:p>
        </p:txBody>
      </p:sp>
      <p:sp>
        <p:nvSpPr>
          <p:cNvPr id="3" name="Content Placeholder 2"/>
          <p:cNvSpPr>
            <a:spLocks noGrp="1"/>
          </p:cNvSpPr>
          <p:nvPr>
            <p:ph idx="1"/>
          </p:nvPr>
        </p:nvSpPr>
        <p:spPr/>
        <p:txBody>
          <a:bodyPr/>
          <a:lstStyle/>
          <a:p>
            <a:pPr marL="0" indent="0">
              <a:buNone/>
            </a:pPr>
            <a:r>
              <a:rPr lang="en-GB" dirty="0"/>
              <a:t>Everyone needs some objectives however basic on things they need to deliver for the team. If you are building or improving your team this is an important part of the health check.</a:t>
            </a:r>
          </a:p>
        </p:txBody>
      </p:sp>
    </p:spTree>
    <p:extLst>
      <p:ext uri="{BB962C8B-B14F-4D97-AF65-F5344CB8AC3E}">
        <p14:creationId xmlns:p14="http://schemas.microsoft.com/office/powerpoint/2010/main" val="869675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Clear Objectives – the theory</a:t>
            </a:r>
          </a:p>
        </p:txBody>
      </p:sp>
      <p:graphicFrame>
        <p:nvGraphicFramePr>
          <p:cNvPr id="4" name="Content Placeholder 3"/>
          <p:cNvGraphicFramePr>
            <a:graphicFrameLocks noGrp="1"/>
          </p:cNvGraphicFramePr>
          <p:nvPr>
            <p:ph idx="1"/>
          </p:nvPr>
        </p:nvGraphicFramePr>
        <p:xfrm>
          <a:off x="539750" y="1557338"/>
          <a:ext cx="8229600" cy="3887885"/>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439500">
                <a:tc>
                  <a:txBody>
                    <a:bodyPr/>
                    <a:lstStyle/>
                    <a:p>
                      <a:r>
                        <a:rPr lang="en-GB" sz="2000" dirty="0"/>
                        <a:t>Help your team to understand where they fit in and what it</a:t>
                      </a:r>
                      <a:r>
                        <a:rPr lang="en-GB" sz="2000" baseline="0" dirty="0"/>
                        <a:t> takes to succeed</a:t>
                      </a:r>
                      <a:endParaRPr lang="en-GB" sz="2000" dirty="0"/>
                    </a:p>
                  </a:txBody>
                  <a:tcPr/>
                </a:tc>
                <a:extLst>
                  <a:ext uri="{0D108BD9-81ED-4DB2-BD59-A6C34878D82A}">
                    <a16:rowId xmlns:a16="http://schemas.microsoft.com/office/drawing/2014/main" val="10000"/>
                  </a:ext>
                </a:extLst>
              </a:tr>
              <a:tr h="777577">
                <a:tc>
                  <a:txBody>
                    <a:bodyPr/>
                    <a:lstStyle/>
                    <a:p>
                      <a:r>
                        <a:rPr lang="en-GB" sz="2000" dirty="0"/>
                        <a:t>Career</a:t>
                      </a:r>
                      <a:r>
                        <a:rPr lang="en-GB" sz="2000" baseline="0" dirty="0"/>
                        <a:t> development and where they can go link into the vision, it inspires people and gives them another reason to go the extra mile.</a:t>
                      </a:r>
                      <a:endParaRPr lang="en-GB" sz="2000" dirty="0"/>
                    </a:p>
                  </a:txBody>
                  <a:tcPr/>
                </a:tc>
                <a:extLst>
                  <a:ext uri="{0D108BD9-81ED-4DB2-BD59-A6C34878D82A}">
                    <a16:rowId xmlns:a16="http://schemas.microsoft.com/office/drawing/2014/main" val="10001"/>
                  </a:ext>
                </a:extLst>
              </a:tr>
              <a:tr h="777577">
                <a:tc>
                  <a:txBody>
                    <a:bodyPr/>
                    <a:lstStyle/>
                    <a:p>
                      <a:r>
                        <a:rPr lang="en-GB" sz="2000" dirty="0"/>
                        <a:t>Personal Development Plans</a:t>
                      </a:r>
                      <a:r>
                        <a:rPr lang="en-GB" sz="2000" baseline="0" dirty="0"/>
                        <a:t> are a great way to give clear objectives and discus career goals with team members.</a:t>
                      </a:r>
                      <a:endParaRPr lang="en-GB" sz="2000" dirty="0"/>
                    </a:p>
                  </a:txBody>
                  <a:tcPr/>
                </a:tc>
                <a:extLst>
                  <a:ext uri="{0D108BD9-81ED-4DB2-BD59-A6C34878D82A}">
                    <a16:rowId xmlns:a16="http://schemas.microsoft.com/office/drawing/2014/main" val="10002"/>
                  </a:ext>
                </a:extLst>
              </a:tr>
              <a:tr h="777577">
                <a:tc>
                  <a:txBody>
                    <a:bodyPr/>
                    <a:lstStyle/>
                    <a:p>
                      <a:r>
                        <a:rPr lang="en-GB" sz="2000" dirty="0"/>
                        <a:t>Clarity is vital.</a:t>
                      </a:r>
                      <a:r>
                        <a:rPr lang="en-GB" sz="2000" baseline="0" dirty="0"/>
                        <a:t>  Have you had a manger who gave vague objectives – How did it make you feel?</a:t>
                      </a:r>
                      <a:endParaRPr lang="en-GB" sz="2000" dirty="0"/>
                    </a:p>
                  </a:txBody>
                  <a:tcPr/>
                </a:tc>
                <a:extLst>
                  <a:ext uri="{0D108BD9-81ED-4DB2-BD59-A6C34878D82A}">
                    <a16:rowId xmlns:a16="http://schemas.microsoft.com/office/drawing/2014/main" val="10003"/>
                  </a:ext>
                </a:extLst>
              </a:tr>
              <a:tr h="1115654">
                <a:tc>
                  <a:txBody>
                    <a:bodyPr/>
                    <a:lstStyle/>
                    <a:p>
                      <a:r>
                        <a:rPr lang="en-GB" sz="2000" dirty="0"/>
                        <a:t> Set clear objectives and individual goals to enable staff to</a:t>
                      </a:r>
                      <a:r>
                        <a:rPr lang="en-GB" sz="2000" baseline="0" dirty="0"/>
                        <a:t> focus on the end result. If unclear people my use it as an excuse and let average performers blend in.</a:t>
                      </a:r>
                      <a:endParaRPr lang="en-GB" sz="200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 the question</a:t>
            </a:r>
          </a:p>
        </p:txBody>
      </p:sp>
      <p:sp>
        <p:nvSpPr>
          <p:cNvPr id="3" name="Content Placeholder 2"/>
          <p:cNvSpPr>
            <a:spLocks noGrp="1"/>
          </p:cNvSpPr>
          <p:nvPr>
            <p:ph idx="1"/>
          </p:nvPr>
        </p:nvSpPr>
        <p:spPr/>
        <p:txBody>
          <a:bodyPr/>
          <a:lstStyle/>
          <a:p>
            <a:pPr marL="0" indent="0">
              <a:buNone/>
            </a:pPr>
            <a:r>
              <a:rPr lang="en-GB" dirty="0"/>
              <a:t>Do all your team have clear objectives and understand how their part fits into the vision of the practice?</a:t>
            </a:r>
          </a:p>
        </p:txBody>
      </p:sp>
    </p:spTree>
    <p:extLst>
      <p:ext uri="{BB962C8B-B14F-4D97-AF65-F5344CB8AC3E}">
        <p14:creationId xmlns:p14="http://schemas.microsoft.com/office/powerpoint/2010/main" val="160943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Motivation</a:t>
            </a:r>
          </a:p>
        </p:txBody>
      </p:sp>
      <p:sp>
        <p:nvSpPr>
          <p:cNvPr id="3" name="Content Placeholder 2"/>
          <p:cNvSpPr>
            <a:spLocks noGrp="1"/>
          </p:cNvSpPr>
          <p:nvPr>
            <p:ph idx="1"/>
          </p:nvPr>
        </p:nvSpPr>
        <p:spPr/>
        <p:txBody>
          <a:bodyPr>
            <a:normAutofit fontScale="70000" lnSpcReduction="20000"/>
          </a:bodyPr>
          <a:lstStyle/>
          <a:p>
            <a:pPr marL="0" indent="0">
              <a:buNone/>
            </a:pPr>
            <a:r>
              <a:rPr lang="en-GB" dirty="0"/>
              <a:t>All your team will be different and motivated in different ways. There is no ‘one way’.</a:t>
            </a:r>
          </a:p>
          <a:p>
            <a:pPr marL="0" indent="0">
              <a:buNone/>
            </a:pPr>
            <a:endParaRPr lang="en-GB" dirty="0"/>
          </a:p>
          <a:p>
            <a:pPr marL="0" indent="0">
              <a:buNone/>
            </a:pPr>
            <a:r>
              <a:rPr lang="en-GB" dirty="0">
                <a:latin typeface="Calibri" pitchFamily="34" charset="0"/>
              </a:rPr>
              <a:t>To help with motivation you will also have considered the following:</a:t>
            </a:r>
          </a:p>
          <a:p>
            <a:r>
              <a:rPr lang="en-GB" dirty="0">
                <a:latin typeface="Calibri" pitchFamily="34" charset="0"/>
              </a:rPr>
              <a:t>Balancing skills within the team</a:t>
            </a:r>
          </a:p>
          <a:p>
            <a:r>
              <a:rPr lang="en-GB" dirty="0">
                <a:latin typeface="Calibri" pitchFamily="34" charset="0"/>
              </a:rPr>
              <a:t>Analysing team roles</a:t>
            </a:r>
          </a:p>
          <a:p>
            <a:r>
              <a:rPr lang="en-GB" dirty="0">
                <a:latin typeface="Calibri" pitchFamily="34" charset="0"/>
              </a:rPr>
              <a:t>Matching team members to task</a:t>
            </a:r>
          </a:p>
          <a:p>
            <a:endParaRPr lang="en-GB" dirty="0">
              <a:latin typeface="Calibri" pitchFamily="34" charset="0"/>
            </a:endParaRPr>
          </a:p>
          <a:p>
            <a:pPr marL="0" indent="0">
              <a:buNone/>
            </a:pPr>
            <a:r>
              <a:rPr lang="en-GB" dirty="0"/>
              <a:t>When building and improving your team it is important to know how each person as an individual is motivated. </a:t>
            </a:r>
          </a:p>
        </p:txBody>
      </p:sp>
    </p:spTree>
    <p:extLst>
      <p:ext uri="{BB962C8B-B14F-4D97-AF65-F5344CB8AC3E}">
        <p14:creationId xmlns:p14="http://schemas.microsoft.com/office/powerpoint/2010/main" val="105672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Motivation – the theory</a:t>
            </a:r>
          </a:p>
        </p:txBody>
      </p:sp>
      <p:graphicFrame>
        <p:nvGraphicFramePr>
          <p:cNvPr id="4" name="Content Placeholder 3"/>
          <p:cNvGraphicFramePr>
            <a:graphicFrameLocks noGrp="1"/>
          </p:cNvGraphicFramePr>
          <p:nvPr>
            <p:ph idx="1"/>
          </p:nvPr>
        </p:nvGraphicFramePr>
        <p:xfrm>
          <a:off x="323528" y="1628800"/>
          <a:ext cx="8568952" cy="3931920"/>
        </p:xfrm>
        <a:graphic>
          <a:graphicData uri="http://schemas.openxmlformats.org/drawingml/2006/table">
            <a:tbl>
              <a:tblPr firstRow="1" bandRow="1">
                <a:tableStyleId>{5C22544A-7EE6-4342-B048-85BDC9FD1C3A}</a:tableStyleId>
              </a:tblPr>
              <a:tblGrid>
                <a:gridCol w="8568952">
                  <a:extLst>
                    <a:ext uri="{9D8B030D-6E8A-4147-A177-3AD203B41FA5}">
                      <a16:colId xmlns:a16="http://schemas.microsoft.com/office/drawing/2014/main" val="20000"/>
                    </a:ext>
                  </a:extLst>
                </a:gridCol>
              </a:tblGrid>
              <a:tr h="798786">
                <a:tc>
                  <a:txBody>
                    <a:bodyPr/>
                    <a:lstStyle/>
                    <a:p>
                      <a:r>
                        <a:rPr lang="en-GB" sz="2400" dirty="0"/>
                        <a:t>Understanding what motivates your staff and how to motivate them</a:t>
                      </a:r>
                    </a:p>
                  </a:txBody>
                  <a:tcPr/>
                </a:tc>
                <a:extLst>
                  <a:ext uri="{0D108BD9-81ED-4DB2-BD59-A6C34878D82A}">
                    <a16:rowId xmlns:a16="http://schemas.microsoft.com/office/drawing/2014/main" val="10000"/>
                  </a:ext>
                </a:extLst>
              </a:tr>
              <a:tr h="1508819">
                <a:tc>
                  <a:txBody>
                    <a:bodyPr/>
                    <a:lstStyle/>
                    <a:p>
                      <a:r>
                        <a:rPr lang="en-GB" sz="2400" dirty="0"/>
                        <a:t>People are motivated by different things.</a:t>
                      </a:r>
                      <a:r>
                        <a:rPr lang="en-GB" sz="2400" baseline="0" dirty="0"/>
                        <a:t> It is important not to adopt a one size fits all policy.  Most of them will be motivated by seeing you being motivated. What can you do about the few who are not motivated?</a:t>
                      </a:r>
                      <a:endParaRPr lang="en-GB" sz="2400" dirty="0"/>
                    </a:p>
                  </a:txBody>
                  <a:tcPr/>
                </a:tc>
                <a:extLst>
                  <a:ext uri="{0D108BD9-81ED-4DB2-BD59-A6C34878D82A}">
                    <a16:rowId xmlns:a16="http://schemas.microsoft.com/office/drawing/2014/main" val="10001"/>
                  </a:ext>
                </a:extLst>
              </a:tr>
              <a:tr h="1508819">
                <a:tc>
                  <a:txBody>
                    <a:bodyPr/>
                    <a:lstStyle/>
                    <a:p>
                      <a:r>
                        <a:rPr lang="en-GB" sz="2400" dirty="0"/>
                        <a:t>After setting clear objectives and goals</a:t>
                      </a:r>
                      <a:r>
                        <a:rPr lang="en-GB" sz="2400" baseline="0" dirty="0"/>
                        <a:t>  talk with someone who is underachieving. Try to get to the root of the reason why they are not achieving. Determine if this is will or skill.  Skill can be taught, coached and directed, will can not.</a:t>
                      </a:r>
                      <a:endParaRPr lang="en-GB" sz="24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teams</a:t>
            </a:r>
          </a:p>
        </p:txBody>
      </p:sp>
      <p:pic>
        <p:nvPicPr>
          <p:cNvPr id="4" name="Motivating Your Team - What Makes Your People Ti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755576" y="1772816"/>
            <a:ext cx="7848872" cy="3600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Motivation – the question</a:t>
            </a:r>
          </a:p>
        </p:txBody>
      </p:sp>
      <p:sp>
        <p:nvSpPr>
          <p:cNvPr id="3" name="Content Placeholder 2"/>
          <p:cNvSpPr>
            <a:spLocks noGrp="1"/>
          </p:cNvSpPr>
          <p:nvPr>
            <p:ph idx="1"/>
          </p:nvPr>
        </p:nvSpPr>
        <p:spPr>
          <a:xfrm>
            <a:off x="251520" y="1772816"/>
            <a:ext cx="8435280" cy="3744417"/>
          </a:xfrm>
        </p:spPr>
        <p:txBody>
          <a:bodyPr>
            <a:normAutofit lnSpcReduction="10000"/>
          </a:bodyPr>
          <a:lstStyle/>
          <a:p>
            <a:pPr marL="0" indent="0">
              <a:buNone/>
            </a:pPr>
            <a:r>
              <a:rPr lang="en-GB" dirty="0"/>
              <a:t>When understanding their motivation we need to consider their:</a:t>
            </a:r>
          </a:p>
          <a:p>
            <a:r>
              <a:rPr lang="en-GB" dirty="0"/>
              <a:t>Personality</a:t>
            </a:r>
          </a:p>
          <a:p>
            <a:r>
              <a:rPr lang="en-GB" dirty="0"/>
              <a:t>Needs                                       Do you know this?</a:t>
            </a:r>
          </a:p>
          <a:p>
            <a:r>
              <a:rPr lang="en-GB" dirty="0"/>
              <a:t>Type of work they do</a:t>
            </a:r>
          </a:p>
          <a:p>
            <a:r>
              <a:rPr lang="en-GB" dirty="0"/>
              <a:t>Situation</a:t>
            </a:r>
          </a:p>
          <a:p>
            <a:r>
              <a:rPr lang="en-GB" dirty="0"/>
              <a:t>and much more……..</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3216274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Coaching, feedback and praise</a:t>
            </a:r>
          </a:p>
        </p:txBody>
      </p:sp>
      <p:sp>
        <p:nvSpPr>
          <p:cNvPr id="3" name="Content Placeholder 2"/>
          <p:cNvSpPr>
            <a:spLocks noGrp="1"/>
          </p:cNvSpPr>
          <p:nvPr>
            <p:ph idx="1"/>
          </p:nvPr>
        </p:nvSpPr>
        <p:spPr/>
        <p:txBody>
          <a:bodyPr/>
          <a:lstStyle/>
          <a:p>
            <a:pPr marL="0" indent="0">
              <a:buNone/>
            </a:pPr>
            <a:r>
              <a:rPr lang="en-GB" dirty="0"/>
              <a:t>All three are equally important in building and improving a team………</a:t>
            </a:r>
          </a:p>
        </p:txBody>
      </p:sp>
    </p:spTree>
    <p:extLst>
      <p:ext uri="{BB962C8B-B14F-4D97-AF65-F5344CB8AC3E}">
        <p14:creationId xmlns:p14="http://schemas.microsoft.com/office/powerpoint/2010/main" val="71056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Coaching, Feedback and Praise – the theory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6527903"/>
              </p:ext>
            </p:extLst>
          </p:nvPr>
        </p:nvGraphicFramePr>
        <p:xfrm>
          <a:off x="457200" y="1628799"/>
          <a:ext cx="8229600" cy="3865539"/>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436974">
                <a:tc>
                  <a:txBody>
                    <a:bodyPr/>
                    <a:lstStyle/>
                    <a:p>
                      <a:r>
                        <a:rPr lang="en-GB" sz="2000" dirty="0"/>
                        <a:t>Where YOU can really make a difference.</a:t>
                      </a:r>
                    </a:p>
                  </a:txBody>
                  <a:tcPr/>
                </a:tc>
                <a:extLst>
                  <a:ext uri="{0D108BD9-81ED-4DB2-BD59-A6C34878D82A}">
                    <a16:rowId xmlns:a16="http://schemas.microsoft.com/office/drawing/2014/main" val="10000"/>
                  </a:ext>
                </a:extLst>
              </a:tr>
              <a:tr h="773108">
                <a:tc>
                  <a:txBody>
                    <a:bodyPr/>
                    <a:lstStyle/>
                    <a:p>
                      <a:r>
                        <a:rPr lang="en-GB" sz="2000" b="0" dirty="0"/>
                        <a:t>This is the most challenging, yet rewarding area. It can turn a good team into a great team.</a:t>
                      </a:r>
                    </a:p>
                  </a:txBody>
                  <a:tcPr/>
                </a:tc>
                <a:extLst>
                  <a:ext uri="{0D108BD9-81ED-4DB2-BD59-A6C34878D82A}">
                    <a16:rowId xmlns:a16="http://schemas.microsoft.com/office/drawing/2014/main" val="10001"/>
                  </a:ext>
                </a:extLst>
              </a:tr>
              <a:tr h="773108">
                <a:tc>
                  <a:txBody>
                    <a:bodyPr/>
                    <a:lstStyle/>
                    <a:p>
                      <a:r>
                        <a:rPr lang="en-GB" sz="2000" b="0" dirty="0"/>
                        <a:t>Coaching is essential. There are many different</a:t>
                      </a:r>
                      <a:r>
                        <a:rPr lang="en-GB" sz="2000" b="0" baseline="0" dirty="0"/>
                        <a:t> styles, it is a great idea to ask your staff how they like to be coached to help find a style that suits them.</a:t>
                      </a:r>
                      <a:endParaRPr lang="en-GB" sz="2000" b="0" dirty="0"/>
                    </a:p>
                  </a:txBody>
                  <a:tcPr/>
                </a:tc>
                <a:extLst>
                  <a:ext uri="{0D108BD9-81ED-4DB2-BD59-A6C34878D82A}">
                    <a16:rowId xmlns:a16="http://schemas.microsoft.com/office/drawing/2014/main" val="10002"/>
                  </a:ext>
                </a:extLst>
              </a:tr>
              <a:tr h="1109241">
                <a:tc>
                  <a:txBody>
                    <a:bodyPr/>
                    <a:lstStyle/>
                    <a:p>
                      <a:r>
                        <a:rPr lang="en-GB" sz="2000" b="0" dirty="0"/>
                        <a:t>Feedback can been seen as a negative, and the very idea put</a:t>
                      </a:r>
                      <a:r>
                        <a:rPr lang="en-GB" sz="2000" b="0" baseline="0" dirty="0"/>
                        <a:t> people on the defensive. Done well it can be powerful and rewarding. Involve staff in planning and preparing for sessions so they do not come as a surprise.</a:t>
                      </a:r>
                      <a:endParaRPr lang="en-GB" sz="2000" b="0" dirty="0"/>
                    </a:p>
                  </a:txBody>
                  <a:tcPr/>
                </a:tc>
                <a:extLst>
                  <a:ext uri="{0D108BD9-81ED-4DB2-BD59-A6C34878D82A}">
                    <a16:rowId xmlns:a16="http://schemas.microsoft.com/office/drawing/2014/main" val="10003"/>
                  </a:ext>
                </a:extLst>
              </a:tr>
              <a:tr h="773108">
                <a:tc>
                  <a:txBody>
                    <a:bodyPr/>
                    <a:lstStyle/>
                    <a:p>
                      <a:r>
                        <a:rPr lang="en-GB" sz="2000" b="0" dirty="0"/>
                        <a:t>Praise and celebrating success</a:t>
                      </a:r>
                      <a:r>
                        <a:rPr lang="en-GB" sz="2000" b="0" baseline="0" dirty="0"/>
                        <a:t> can be overlooked. Make sure feedback includes </a:t>
                      </a:r>
                      <a:r>
                        <a:rPr lang="en-GB" sz="2000" b="0" baseline="0" dirty="0" err="1"/>
                        <a:t>postives</a:t>
                      </a:r>
                      <a:r>
                        <a:rPr lang="en-GB" sz="2000" b="0" baseline="0" dirty="0"/>
                        <a:t> as well as negatives, supported with specific examples. </a:t>
                      </a:r>
                      <a:endParaRPr lang="en-GB" sz="2000" b="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GB" i="1" dirty="0"/>
              <a:t>‘I praise loudly, I blame softly’</a:t>
            </a:r>
          </a:p>
          <a:p>
            <a:pPr algn="ctr">
              <a:buNone/>
            </a:pPr>
            <a:r>
              <a:rPr lang="en-GB" b="1" dirty="0"/>
              <a:t>- Catherine the Great -</a:t>
            </a:r>
          </a:p>
          <a:p>
            <a:pPr>
              <a:buNone/>
            </a:pPr>
            <a:endParaRPr lang="en-GB" dirty="0"/>
          </a:p>
          <a:p>
            <a:pPr algn="ctr">
              <a:buNone/>
            </a:pPr>
            <a:r>
              <a:rPr lang="en-GB" i="1" dirty="0"/>
              <a:t>‘Feedback is the breakfast of champions’</a:t>
            </a:r>
          </a:p>
          <a:p>
            <a:pPr algn="ctr">
              <a:buNone/>
            </a:pPr>
            <a:r>
              <a:rPr lang="en-GB" b="1" dirty="0"/>
              <a:t>- Ken Blanchard - </a:t>
            </a:r>
          </a:p>
        </p:txBody>
      </p:sp>
      <p:sp>
        <p:nvSpPr>
          <p:cNvPr id="4" name="Slide Number Placeholder 3"/>
          <p:cNvSpPr>
            <a:spLocks noGrp="1"/>
          </p:cNvSpPr>
          <p:nvPr>
            <p:ph type="sldNum" sz="quarter" idx="12"/>
          </p:nvPr>
        </p:nvSpPr>
        <p:spPr/>
        <p:txBody>
          <a:bodyPr/>
          <a:lstStyle/>
          <a:p>
            <a:fld id="{0ECCE843-9D00-4A88-9065-E738388E3576}" type="slidenum">
              <a:rPr lang="en-GB" smtClean="0"/>
              <a:pPr/>
              <a:t>19</a:t>
            </a:fld>
            <a:endParaRPr lang="en-GB"/>
          </a:p>
        </p:txBody>
      </p:sp>
      <p:sp>
        <p:nvSpPr>
          <p:cNvPr id="5" name="Title 1"/>
          <p:cNvSpPr>
            <a:spLocks noGrp="1"/>
          </p:cNvSpPr>
          <p:nvPr>
            <p:ph type="title"/>
          </p:nvPr>
        </p:nvSpPr>
        <p:spPr/>
        <p:txBody>
          <a:bodyPr/>
          <a:lstStyle/>
          <a:p>
            <a:r>
              <a:rPr lang="en-GB" dirty="0"/>
              <a:t>Feedback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Introductions</a:t>
            </a:r>
          </a:p>
        </p:txBody>
      </p:sp>
      <p:sp>
        <p:nvSpPr>
          <p:cNvPr id="3" name="Content Placeholder 2"/>
          <p:cNvSpPr>
            <a:spLocks noGrp="1"/>
          </p:cNvSpPr>
          <p:nvPr>
            <p:ph idx="1"/>
          </p:nvPr>
        </p:nvSpPr>
        <p:spPr>
          <a:xfrm>
            <a:off x="457200" y="1772816"/>
            <a:ext cx="8229600" cy="3744417"/>
          </a:xfrm>
        </p:spPr>
        <p:txBody>
          <a:bodyPr/>
          <a:lstStyle/>
          <a:p>
            <a:pPr lvl="0"/>
            <a:r>
              <a:rPr lang="en-GB" sz="3600" dirty="0"/>
              <a:t>Red Door – passionate about training and coaching </a:t>
            </a:r>
          </a:p>
          <a:p>
            <a:pPr lvl="0"/>
            <a:r>
              <a:rPr lang="en-GB" sz="3600" dirty="0"/>
              <a:t>Work with NHS/ Universities/ Retail and other sectors </a:t>
            </a:r>
          </a:p>
          <a:p>
            <a:pPr marL="0" indent="0">
              <a:buNone/>
            </a:pP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29600" cy="1282154"/>
          </a:xfrm>
        </p:spPr>
        <p:txBody>
          <a:bodyPr/>
          <a:lstStyle/>
          <a:p>
            <a:r>
              <a:rPr lang="en-GB" dirty="0"/>
              <a:t>Feedback</a:t>
            </a:r>
          </a:p>
        </p:txBody>
      </p:sp>
      <p:sp>
        <p:nvSpPr>
          <p:cNvPr id="3" name="Content Placeholder 2"/>
          <p:cNvSpPr>
            <a:spLocks noGrp="1"/>
          </p:cNvSpPr>
          <p:nvPr>
            <p:ph idx="1"/>
          </p:nvPr>
        </p:nvSpPr>
        <p:spPr>
          <a:xfrm>
            <a:off x="457200" y="1844824"/>
            <a:ext cx="8229600" cy="3528392"/>
          </a:xfrm>
        </p:spPr>
        <p:txBody>
          <a:bodyPr/>
          <a:lstStyle/>
          <a:p>
            <a:r>
              <a:rPr lang="en-GB" dirty="0"/>
              <a:t>Fairness and accuracy of informal feedback can increase individual performance by up to </a:t>
            </a:r>
            <a:r>
              <a:rPr lang="en-GB" b="1" dirty="0"/>
              <a:t>29.1%</a:t>
            </a:r>
          </a:p>
          <a:p>
            <a:r>
              <a:rPr lang="en-GB" dirty="0"/>
              <a:t>Emphasis on performance strengths in a formal review can increase individual performance by up to </a:t>
            </a:r>
            <a:r>
              <a:rPr lang="en-GB" b="1" dirty="0"/>
              <a:t>36.4%</a:t>
            </a:r>
          </a:p>
        </p:txBody>
      </p:sp>
      <p:sp>
        <p:nvSpPr>
          <p:cNvPr id="4" name="Slide Number Placeholder 3"/>
          <p:cNvSpPr>
            <a:spLocks noGrp="1"/>
          </p:cNvSpPr>
          <p:nvPr>
            <p:ph type="sldNum" sz="quarter" idx="12"/>
          </p:nvPr>
        </p:nvSpPr>
        <p:spPr/>
        <p:txBody>
          <a:bodyPr/>
          <a:lstStyle/>
          <a:p>
            <a:fld id="{0ECCE843-9D00-4A88-9065-E738388E3576}" type="slidenum">
              <a:rPr lang="en-GB" smtClean="0"/>
              <a:pPr/>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Coaching, Feedback and Praise – the question</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a:t>How often do you coach your team and give them feedback and praise??</a:t>
            </a:r>
          </a:p>
        </p:txBody>
      </p:sp>
    </p:spTree>
    <p:extLst>
      <p:ext uri="{BB962C8B-B14F-4D97-AF65-F5344CB8AC3E}">
        <p14:creationId xmlns:p14="http://schemas.microsoft.com/office/powerpoint/2010/main" val="56186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Engagement</a:t>
            </a:r>
          </a:p>
        </p:txBody>
      </p:sp>
      <p:sp>
        <p:nvSpPr>
          <p:cNvPr id="3" name="Content Placeholder 2"/>
          <p:cNvSpPr>
            <a:spLocks noGrp="1"/>
          </p:cNvSpPr>
          <p:nvPr>
            <p:ph idx="1"/>
          </p:nvPr>
        </p:nvSpPr>
        <p:spPr/>
        <p:txBody>
          <a:bodyPr/>
          <a:lstStyle/>
          <a:p>
            <a:pPr marL="0" indent="0">
              <a:buNone/>
            </a:pPr>
            <a:r>
              <a:rPr lang="en-GB" dirty="0"/>
              <a:t>When building or improving a team the last key factor is to ensure staff are engaged with what is happening in the practice and have a positive sense of belonging to the team.</a:t>
            </a:r>
          </a:p>
        </p:txBody>
      </p:sp>
    </p:spTree>
    <p:extLst>
      <p:ext uri="{BB962C8B-B14F-4D97-AF65-F5344CB8AC3E}">
        <p14:creationId xmlns:p14="http://schemas.microsoft.com/office/powerpoint/2010/main" val="350068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Engagement – the theory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5326605"/>
              </p:ext>
            </p:extLst>
          </p:nvPr>
        </p:nvGraphicFramePr>
        <p:xfrm>
          <a:off x="467544" y="1772816"/>
          <a:ext cx="8229600" cy="36576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435082">
                <a:tc>
                  <a:txBody>
                    <a:bodyPr/>
                    <a:lstStyle/>
                    <a:p>
                      <a:r>
                        <a:rPr lang="en-GB" sz="2400" dirty="0"/>
                        <a:t>A sense of belonging and assessing</a:t>
                      </a:r>
                      <a:r>
                        <a:rPr lang="en-GB" sz="2400" baseline="0" dirty="0"/>
                        <a:t> if staff are engaged</a:t>
                      </a:r>
                      <a:endParaRPr lang="en-GB" sz="2400" dirty="0"/>
                    </a:p>
                  </a:txBody>
                  <a:tcPr/>
                </a:tc>
                <a:extLst>
                  <a:ext uri="{0D108BD9-81ED-4DB2-BD59-A6C34878D82A}">
                    <a16:rowId xmlns:a16="http://schemas.microsoft.com/office/drawing/2014/main" val="10000"/>
                  </a:ext>
                </a:extLst>
              </a:tr>
              <a:tr h="1131213">
                <a:tc>
                  <a:txBody>
                    <a:bodyPr/>
                    <a:lstStyle/>
                    <a:p>
                      <a:r>
                        <a:rPr lang="en-GB" sz="2400" dirty="0"/>
                        <a:t>Ho</a:t>
                      </a:r>
                      <a:r>
                        <a:rPr lang="en-GB" sz="2400" baseline="0" dirty="0"/>
                        <a:t>w we see people can sometimes be inaccurate. You can label and treat someone as an underachiever. The effects will make them feel negatively and ultimately underachieve.</a:t>
                      </a:r>
                      <a:endParaRPr lang="en-GB" sz="2400" dirty="0"/>
                    </a:p>
                  </a:txBody>
                  <a:tcPr/>
                </a:tc>
                <a:extLst>
                  <a:ext uri="{0D108BD9-81ED-4DB2-BD59-A6C34878D82A}">
                    <a16:rowId xmlns:a16="http://schemas.microsoft.com/office/drawing/2014/main" val="10001"/>
                  </a:ext>
                </a:extLst>
              </a:tr>
              <a:tr h="783147">
                <a:tc>
                  <a:txBody>
                    <a:bodyPr/>
                    <a:lstStyle/>
                    <a:p>
                      <a:r>
                        <a:rPr lang="en-GB" sz="2400" dirty="0"/>
                        <a:t>If you treat people as high achievers they will feel like high achievers and will try to live up to</a:t>
                      </a:r>
                      <a:r>
                        <a:rPr lang="en-GB" sz="2400" baseline="0" dirty="0"/>
                        <a:t> the expectation.</a:t>
                      </a:r>
                      <a:endParaRPr lang="en-GB" sz="2400" dirty="0"/>
                    </a:p>
                  </a:txBody>
                  <a:tcPr/>
                </a:tc>
                <a:extLst>
                  <a:ext uri="{0D108BD9-81ED-4DB2-BD59-A6C34878D82A}">
                    <a16:rowId xmlns:a16="http://schemas.microsoft.com/office/drawing/2014/main" val="10002"/>
                  </a:ext>
                </a:extLst>
              </a:tr>
              <a:tr h="1131213">
                <a:tc>
                  <a:txBody>
                    <a:bodyPr/>
                    <a:lstStyle/>
                    <a:p>
                      <a:r>
                        <a:rPr lang="en-GB" sz="2400" dirty="0"/>
                        <a:t>A sense of belonging and engagement</a:t>
                      </a:r>
                      <a:r>
                        <a:rPr lang="en-GB" sz="2400" baseline="0" dirty="0"/>
                        <a:t> is vitally important, potentially the most important factor of all. You get the most from people when they feel they are part of something. </a:t>
                      </a:r>
                      <a:endParaRPr lang="en-GB" sz="24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Engaging and helping</a:t>
            </a:r>
          </a:p>
        </p:txBody>
      </p:sp>
      <p:sp>
        <p:nvSpPr>
          <p:cNvPr id="3" name="Content Placeholder 2"/>
          <p:cNvSpPr>
            <a:spLocks noGrp="1"/>
          </p:cNvSpPr>
          <p:nvPr>
            <p:ph idx="1"/>
          </p:nvPr>
        </p:nvSpPr>
        <p:spPr>
          <a:xfrm>
            <a:off x="457200" y="1844824"/>
            <a:ext cx="8229600" cy="3672409"/>
          </a:xfrm>
        </p:spPr>
        <p:txBody>
          <a:bodyPr>
            <a:normAutofit/>
          </a:bodyPr>
          <a:lstStyle/>
          <a:p>
            <a:pPr algn="ctr">
              <a:buNone/>
            </a:pPr>
            <a:r>
              <a:rPr lang="en-US" dirty="0"/>
              <a:t>‘</a:t>
            </a:r>
            <a:r>
              <a:rPr lang="en-US" i="1" dirty="0"/>
              <a:t>A good objective of leadership is to help those who are doing poorly to do well and to help those who are doing well to do even better’</a:t>
            </a:r>
            <a:endParaRPr lang="en-GB" dirty="0"/>
          </a:p>
          <a:p>
            <a:pPr algn="ctr">
              <a:buNone/>
            </a:pPr>
            <a:r>
              <a:rPr lang="en-GB" sz="2400" dirty="0"/>
              <a:t>       </a:t>
            </a:r>
            <a:endParaRPr lang="en-GB" sz="2800" dirty="0"/>
          </a:p>
          <a:p>
            <a:pPr algn="ctr">
              <a:buNone/>
            </a:pPr>
            <a:r>
              <a:rPr lang="en-US" sz="2800" b="1" dirty="0"/>
              <a:t>- Jim </a:t>
            </a:r>
            <a:r>
              <a:rPr lang="en-US" sz="2800" b="1" dirty="0" err="1"/>
              <a:t>Rohn</a:t>
            </a:r>
            <a:r>
              <a:rPr lang="en-US" sz="2800" b="1" dirty="0"/>
              <a:t> -</a:t>
            </a:r>
          </a:p>
          <a:p>
            <a:pPr algn="ctr">
              <a:buNone/>
            </a:pPr>
            <a:r>
              <a:rPr lang="en-US" sz="2400" dirty="0"/>
              <a:t>American entrepreneur, author and motivational speaker</a:t>
            </a:r>
            <a:endParaRPr lang="en-GB" sz="2400" dirty="0"/>
          </a:p>
          <a:p>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Engagement – the question</a:t>
            </a:r>
          </a:p>
        </p:txBody>
      </p:sp>
      <p:sp>
        <p:nvSpPr>
          <p:cNvPr id="3" name="Content Placeholder 2"/>
          <p:cNvSpPr>
            <a:spLocks noGrp="1"/>
          </p:cNvSpPr>
          <p:nvPr>
            <p:ph idx="1"/>
          </p:nvPr>
        </p:nvSpPr>
        <p:spPr/>
        <p:txBody>
          <a:bodyPr/>
          <a:lstStyle/>
          <a:p>
            <a:pPr marL="0" indent="0">
              <a:buNone/>
            </a:pPr>
            <a:r>
              <a:rPr lang="en-GB" dirty="0"/>
              <a:t>First question: </a:t>
            </a:r>
          </a:p>
          <a:p>
            <a:r>
              <a:rPr lang="en-GB" dirty="0"/>
              <a:t>How engaged are the people in your place of work?</a:t>
            </a:r>
          </a:p>
          <a:p>
            <a:pPr marL="0" indent="0">
              <a:buNone/>
            </a:pPr>
            <a:endParaRPr lang="en-GB" dirty="0"/>
          </a:p>
          <a:p>
            <a:pPr marL="0" indent="0">
              <a:buNone/>
            </a:pPr>
            <a:r>
              <a:rPr lang="en-GB" dirty="0"/>
              <a:t>Second question:</a:t>
            </a:r>
          </a:p>
          <a:p>
            <a:r>
              <a:rPr lang="en-GB" dirty="0"/>
              <a:t>Do you think that or do you know that?</a:t>
            </a:r>
          </a:p>
        </p:txBody>
      </p:sp>
    </p:spTree>
    <p:extLst>
      <p:ext uri="{BB962C8B-B14F-4D97-AF65-F5344CB8AC3E}">
        <p14:creationId xmlns:p14="http://schemas.microsoft.com/office/powerpoint/2010/main" val="2457778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ctrTitle"/>
          </p:nvPr>
        </p:nvSpPr>
        <p:spPr>
          <a:xfrm>
            <a:off x="395536" y="405160"/>
            <a:ext cx="7772400" cy="863600"/>
          </a:xfrm>
        </p:spPr>
        <p:txBody>
          <a:bodyPr/>
          <a:lstStyle/>
          <a:p>
            <a:pPr algn="l"/>
            <a:r>
              <a:rPr lang="en-GB" dirty="0">
                <a:latin typeface="Calibri" pitchFamily="34" charset="0"/>
              </a:rPr>
              <a:t>Co Coaching on Team work</a:t>
            </a:r>
          </a:p>
        </p:txBody>
      </p:sp>
      <p:sp>
        <p:nvSpPr>
          <p:cNvPr id="10243" name="Subtitle 5"/>
          <p:cNvSpPr>
            <a:spLocks noGrp="1"/>
          </p:cNvSpPr>
          <p:nvPr>
            <p:ph type="subTitle" idx="1"/>
          </p:nvPr>
        </p:nvSpPr>
        <p:spPr bwMode="auto">
          <a:xfrm>
            <a:off x="755650" y="1484313"/>
            <a:ext cx="7704138" cy="4176712"/>
          </a:xfrm>
          <a:noFill/>
          <a:ln>
            <a:miter lim="800000"/>
            <a:headEnd/>
            <a:tailEnd/>
          </a:ln>
        </p:spPr>
        <p:txBody>
          <a:bodyPr vert="horz" wrap="square" lIns="91440" tIns="45720" rIns="91440" bIns="45720" numCol="1" anchor="t" anchorCtr="0" compatLnSpc="1">
            <a:prstTxWarp prst="textNoShape">
              <a:avLst/>
            </a:prstTxWarp>
          </a:bodyPr>
          <a:lstStyle/>
          <a:p>
            <a:pPr algn="r"/>
            <a:endParaRPr lang="en-GB" dirty="0">
              <a:solidFill>
                <a:schemeClr val="tx1"/>
              </a:solidFill>
              <a:latin typeface="Calibri" pitchFamily="34" charset="0"/>
            </a:endParaRPr>
          </a:p>
        </p:txBody>
      </p:sp>
      <p:pic>
        <p:nvPicPr>
          <p:cNvPr id="5" name="Picture 4" descr="coaching skills.jpg"/>
          <p:cNvPicPr>
            <a:picLocks noChangeAspect="1"/>
          </p:cNvPicPr>
          <p:nvPr/>
        </p:nvPicPr>
        <p:blipFill>
          <a:blip r:embed="rId2" cstate="print"/>
          <a:stretch>
            <a:fillRect/>
          </a:stretch>
        </p:blipFill>
        <p:spPr>
          <a:xfrm rot="21419270">
            <a:off x="3851920" y="2276872"/>
            <a:ext cx="4752528" cy="2851517"/>
          </a:xfrm>
          <a:prstGeom prst="rect">
            <a:avLst/>
          </a:prstGeom>
        </p:spPr>
      </p:pic>
      <p:sp>
        <p:nvSpPr>
          <p:cNvPr id="6" name="Slide Number Placeholder 5"/>
          <p:cNvSpPr>
            <a:spLocks noGrp="1"/>
          </p:cNvSpPr>
          <p:nvPr>
            <p:ph type="sldNum" sz="quarter" idx="12"/>
          </p:nvPr>
        </p:nvSpPr>
        <p:spPr/>
        <p:txBody>
          <a:bodyPr/>
          <a:lstStyle/>
          <a:p>
            <a:fld id="{0ECCE843-9D00-4A88-9065-E738388E3576}" type="slidenum">
              <a:rPr lang="en-GB" smtClean="0"/>
              <a:pPr/>
              <a:t>26</a:t>
            </a:fld>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Review</a:t>
            </a:r>
          </a:p>
        </p:txBody>
      </p:sp>
      <p:sp>
        <p:nvSpPr>
          <p:cNvPr id="3" name="Content Placeholder 2"/>
          <p:cNvSpPr>
            <a:spLocks noGrp="1"/>
          </p:cNvSpPr>
          <p:nvPr>
            <p:ph idx="1"/>
          </p:nvPr>
        </p:nvSpPr>
        <p:spPr/>
        <p:txBody>
          <a:bodyPr>
            <a:normAutofit/>
          </a:bodyPr>
          <a:lstStyle/>
          <a:p>
            <a:pPr marL="0" indent="0">
              <a:buNone/>
            </a:pPr>
            <a:r>
              <a:rPr lang="en-US" sz="4000" dirty="0">
                <a:latin typeface="Calibri" pitchFamily="34" charset="0"/>
              </a:rPr>
              <a:t>Examine, understand and perform a team ‘health check’ to build and improve our teams</a:t>
            </a:r>
          </a:p>
          <a:p>
            <a:pPr marL="0" indent="0">
              <a:buNone/>
            </a:pPr>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Thank You</a:t>
            </a:r>
          </a:p>
        </p:txBody>
      </p:sp>
      <p:sp>
        <p:nvSpPr>
          <p:cNvPr id="3" name="Content Placeholder 2"/>
          <p:cNvSpPr>
            <a:spLocks noGrp="1"/>
          </p:cNvSpPr>
          <p:nvPr>
            <p:ph idx="1"/>
          </p:nvPr>
        </p:nvSpPr>
        <p:spPr>
          <a:xfrm>
            <a:off x="467544" y="2492896"/>
            <a:ext cx="8229600" cy="3168353"/>
          </a:xfrm>
        </p:spPr>
        <p:txBody>
          <a:bodyPr/>
          <a:lstStyle/>
          <a:p>
            <a:pPr algn="ctr">
              <a:buNone/>
            </a:pPr>
            <a:r>
              <a:rPr lang="en-GB" sz="3600" b="1" dirty="0">
                <a:latin typeface="Calibri" pitchFamily="34" charset="0"/>
              </a:rPr>
              <a:t>Linda Banister  and Tracy Francksen</a:t>
            </a:r>
          </a:p>
          <a:p>
            <a:pPr algn="ctr">
              <a:buNone/>
            </a:pPr>
            <a:r>
              <a:rPr lang="en-GB" sz="3600" b="1" dirty="0">
                <a:latin typeface="Calibri" pitchFamily="34" charset="0"/>
              </a:rPr>
              <a:t>Red Door </a:t>
            </a:r>
          </a:p>
          <a:p>
            <a:pPr algn="ctr">
              <a:buNone/>
            </a:pPr>
            <a:r>
              <a:rPr lang="en-GB" sz="3600" b="1" dirty="0">
                <a:latin typeface="Calibri" pitchFamily="34" charset="0"/>
              </a:rPr>
              <a:t>Coaching and Training</a:t>
            </a:r>
          </a:p>
          <a:p>
            <a:pPr algn="ctr">
              <a:buNone/>
            </a:pPr>
            <a:r>
              <a:rPr lang="en-GB" sz="2400" dirty="0">
                <a:latin typeface="Calibri" pitchFamily="34" charset="0"/>
              </a:rPr>
              <a:t>www.reddoorcoachingandtraining.co.uk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sz="4000" dirty="0"/>
              <a:t>What we are going to do in this session</a:t>
            </a:r>
            <a:endParaRPr lang="en-US" sz="4000" dirty="0">
              <a:latin typeface="Calibri" pitchFamily="34" charset="0"/>
            </a:endParaRPr>
          </a:p>
        </p:txBody>
      </p:sp>
      <p:sp>
        <p:nvSpPr>
          <p:cNvPr id="7171" name="Rectangle 3"/>
          <p:cNvSpPr>
            <a:spLocks noGrp="1" noChangeArrowheads="1"/>
          </p:cNvSpPr>
          <p:nvPr>
            <p:ph idx="1"/>
          </p:nvPr>
        </p:nvSpPr>
        <p:spPr bwMode="auto">
          <a:xfrm>
            <a:off x="457200" y="1772816"/>
            <a:ext cx="8229600" cy="3744417"/>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indent="0">
              <a:buNone/>
            </a:pPr>
            <a:r>
              <a:rPr lang="en-US" sz="4000" dirty="0">
                <a:latin typeface="Calibri" pitchFamily="34" charset="0"/>
              </a:rPr>
              <a:t>Examine, understand and perform a team ‘health check’ to build and improve our teams.</a:t>
            </a:r>
          </a:p>
          <a:p>
            <a:pPr marL="0" indent="0">
              <a:buNone/>
            </a:pPr>
            <a:r>
              <a:rPr lang="en-US" sz="4000" dirty="0">
                <a:latin typeface="Calibri" pitchFamily="34" charset="0"/>
              </a:rPr>
              <a:t>An opportunity to reflect on how you are doing.</a:t>
            </a:r>
          </a:p>
          <a:p>
            <a:endParaRPr lang="en-US" sz="3600" dirty="0">
              <a:latin typeface="Calibri" pitchFamily="34" charset="0"/>
            </a:endParaRPr>
          </a:p>
          <a:p>
            <a:pPr eaLnBrk="1" hangingPunct="1"/>
            <a:endParaRPr lang="en-US" sz="3600" dirty="0">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CF62-D450-4D3C-B2DB-C3F318BD2922}"/>
              </a:ext>
            </a:extLst>
          </p:cNvPr>
          <p:cNvSpPr>
            <a:spLocks noGrp="1"/>
          </p:cNvSpPr>
          <p:nvPr>
            <p:ph type="title"/>
          </p:nvPr>
        </p:nvSpPr>
        <p:spPr/>
        <p:txBody>
          <a:bodyPr/>
          <a:lstStyle/>
          <a:p>
            <a:r>
              <a:rPr lang="en-GB" dirty="0"/>
              <a:t>We are going to cover:</a:t>
            </a:r>
          </a:p>
        </p:txBody>
      </p:sp>
      <p:sp>
        <p:nvSpPr>
          <p:cNvPr id="3" name="Content Placeholder 2">
            <a:extLst>
              <a:ext uri="{FF2B5EF4-FFF2-40B4-BE49-F238E27FC236}">
                <a16:creationId xmlns:a16="http://schemas.microsoft.com/office/drawing/2014/main" id="{A62A82CC-CC02-4186-84DF-FA41C2662D9E}"/>
              </a:ext>
            </a:extLst>
          </p:cNvPr>
          <p:cNvSpPr>
            <a:spLocks noGrp="1"/>
          </p:cNvSpPr>
          <p:nvPr>
            <p:ph idx="1"/>
          </p:nvPr>
        </p:nvSpPr>
        <p:spPr>
          <a:xfrm>
            <a:off x="457200" y="1700808"/>
            <a:ext cx="8229600" cy="3816425"/>
          </a:xfrm>
        </p:spPr>
        <p:txBody>
          <a:bodyPr/>
          <a:lstStyle/>
          <a:p>
            <a:pPr marL="514350" indent="-514350">
              <a:buFont typeface="+mj-lt"/>
              <a:buAutoNum type="arabicPeriod"/>
            </a:pPr>
            <a:r>
              <a:rPr lang="en-GB" dirty="0"/>
              <a:t>The Vision - objectives</a:t>
            </a:r>
          </a:p>
          <a:p>
            <a:pPr marL="514350" indent="-514350">
              <a:buFont typeface="+mj-lt"/>
              <a:buAutoNum type="arabicPeriod"/>
            </a:pPr>
            <a:r>
              <a:rPr lang="en-GB" dirty="0"/>
              <a:t>Motivation – everyone is different</a:t>
            </a:r>
          </a:p>
          <a:p>
            <a:pPr marL="514350" indent="-514350">
              <a:buFont typeface="+mj-lt"/>
              <a:buAutoNum type="arabicPeriod"/>
            </a:pPr>
            <a:r>
              <a:rPr lang="en-GB" dirty="0"/>
              <a:t>Coaching, feedback and praise – how often do you do this?</a:t>
            </a:r>
          </a:p>
          <a:p>
            <a:pPr marL="514350" indent="-514350">
              <a:buFont typeface="+mj-lt"/>
              <a:buAutoNum type="arabicPeriod"/>
            </a:pPr>
            <a:r>
              <a:rPr lang="en-GB" dirty="0"/>
              <a:t>Engaging Teams – how engaged are yours?</a:t>
            </a:r>
          </a:p>
        </p:txBody>
      </p:sp>
    </p:spTree>
    <p:extLst>
      <p:ext uri="{BB962C8B-B14F-4D97-AF65-F5344CB8AC3E}">
        <p14:creationId xmlns:p14="http://schemas.microsoft.com/office/powerpoint/2010/main" val="3252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629816"/>
            <a:ext cx="8229600" cy="1143000"/>
          </a:xfrm>
        </p:spPr>
        <p:txBody>
          <a:bodyPr/>
          <a:lstStyle/>
          <a:p>
            <a:r>
              <a:rPr lang="en-GB" dirty="0"/>
              <a:t>Minions Teamwork Clip</a:t>
            </a:r>
          </a:p>
        </p:txBody>
      </p:sp>
      <p:sp>
        <p:nvSpPr>
          <p:cNvPr id="5" name="Slide Number Placeholder 4"/>
          <p:cNvSpPr>
            <a:spLocks noGrp="1"/>
          </p:cNvSpPr>
          <p:nvPr>
            <p:ph type="sldNum" sz="quarter" idx="12"/>
          </p:nvPr>
        </p:nvSpPr>
        <p:spPr/>
        <p:txBody>
          <a:bodyPr/>
          <a:lstStyle/>
          <a:p>
            <a:fld id="{0ECCE843-9D00-4A88-9065-E738388E3576}" type="slidenum">
              <a:rPr lang="en-GB" smtClean="0"/>
              <a:pPr/>
              <a:t>5</a:t>
            </a:fld>
            <a:endParaRPr lang="en-GB"/>
          </a:p>
        </p:txBody>
      </p:sp>
      <p:pic>
        <p:nvPicPr>
          <p:cNvPr id="7" name="Minions - Teamwork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899592" y="1628800"/>
            <a:ext cx="7488832" cy="38164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Teamwork Health Check</a:t>
            </a:r>
          </a:p>
        </p:txBody>
      </p:sp>
      <p:pic>
        <p:nvPicPr>
          <p:cNvPr id="4" name="Content Placeholder 3" descr="best from team triangle.jpg"/>
          <p:cNvPicPr>
            <a:picLocks noGrp="1" noChangeAspect="1"/>
          </p:cNvPicPr>
          <p:nvPr>
            <p:ph idx="1"/>
          </p:nvPr>
        </p:nvPicPr>
        <p:blipFill>
          <a:blip r:embed="rId2" cstate="print"/>
          <a:stretch>
            <a:fillRect/>
          </a:stretch>
        </p:blipFill>
        <p:spPr>
          <a:xfrm>
            <a:off x="1790867" y="1701899"/>
            <a:ext cx="5562265" cy="374332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 – the theory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2641023"/>
              </p:ext>
            </p:extLst>
          </p:nvPr>
        </p:nvGraphicFramePr>
        <p:xfrm>
          <a:off x="457200" y="1628798"/>
          <a:ext cx="8229600" cy="41148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442908">
                <a:tc>
                  <a:txBody>
                    <a:bodyPr/>
                    <a:lstStyle/>
                    <a:p>
                      <a:r>
                        <a:rPr lang="en-GB" sz="2400" dirty="0"/>
                        <a:t>Establishing a vision or team goal is</a:t>
                      </a:r>
                      <a:r>
                        <a:rPr lang="en-GB" sz="2400" baseline="0" dirty="0"/>
                        <a:t> imperative!</a:t>
                      </a:r>
                      <a:r>
                        <a:rPr lang="en-GB" sz="2400" dirty="0"/>
                        <a:t> </a:t>
                      </a:r>
                    </a:p>
                  </a:txBody>
                  <a:tcPr/>
                </a:tc>
                <a:extLst>
                  <a:ext uri="{0D108BD9-81ED-4DB2-BD59-A6C34878D82A}">
                    <a16:rowId xmlns:a16="http://schemas.microsoft.com/office/drawing/2014/main" val="10000"/>
                  </a:ext>
                </a:extLst>
              </a:tr>
              <a:tr h="442908">
                <a:tc>
                  <a:txBody>
                    <a:bodyPr/>
                    <a:lstStyle/>
                    <a:p>
                      <a:r>
                        <a:rPr lang="en-GB" sz="2400" dirty="0"/>
                        <a:t>Include staff when deciding a vision</a:t>
                      </a:r>
                      <a:r>
                        <a:rPr lang="en-GB" sz="2400" baseline="0" dirty="0"/>
                        <a:t> or goal, they will have more connection with it and work harder to achieve it. If the vision has been decided make sure staff understand it.</a:t>
                      </a:r>
                      <a:endParaRPr lang="en-GB" sz="2400" dirty="0"/>
                    </a:p>
                  </a:txBody>
                  <a:tcPr/>
                </a:tc>
                <a:extLst>
                  <a:ext uri="{0D108BD9-81ED-4DB2-BD59-A6C34878D82A}">
                    <a16:rowId xmlns:a16="http://schemas.microsoft.com/office/drawing/2014/main" val="10001"/>
                  </a:ext>
                </a:extLst>
              </a:tr>
              <a:tr h="442908">
                <a:tc>
                  <a:txBody>
                    <a:bodyPr/>
                    <a:lstStyle/>
                    <a:p>
                      <a:r>
                        <a:rPr lang="en-GB" sz="2400" dirty="0"/>
                        <a:t>Lay down guidelines and lead</a:t>
                      </a:r>
                      <a:r>
                        <a:rPr lang="en-GB" sz="2400" baseline="0" dirty="0"/>
                        <a:t> discussions to agree the vision or communicate it.</a:t>
                      </a:r>
                      <a:endParaRPr lang="en-GB" sz="2400" dirty="0"/>
                    </a:p>
                  </a:txBody>
                  <a:tcPr/>
                </a:tc>
                <a:extLst>
                  <a:ext uri="{0D108BD9-81ED-4DB2-BD59-A6C34878D82A}">
                    <a16:rowId xmlns:a16="http://schemas.microsoft.com/office/drawing/2014/main" val="10002"/>
                  </a:ext>
                </a:extLst>
              </a:tr>
              <a:tr h="442908">
                <a:tc>
                  <a:txBody>
                    <a:bodyPr/>
                    <a:lstStyle/>
                    <a:p>
                      <a:r>
                        <a:rPr lang="en-GB" sz="2400" dirty="0"/>
                        <a:t>In order to understand</a:t>
                      </a:r>
                      <a:r>
                        <a:rPr lang="en-GB" sz="2400" baseline="0" dirty="0"/>
                        <a:t> the </a:t>
                      </a:r>
                      <a:r>
                        <a:rPr lang="en-GB" sz="2400" dirty="0"/>
                        <a:t>vision</a:t>
                      </a:r>
                      <a:r>
                        <a:rPr lang="en-GB" sz="2400" baseline="0" dirty="0"/>
                        <a:t> you need to determine the WHY and be in a position to articulate this</a:t>
                      </a:r>
                      <a:endParaRPr lang="en-GB" sz="2400" dirty="0"/>
                    </a:p>
                  </a:txBody>
                  <a:tcPr/>
                </a:tc>
                <a:extLst>
                  <a:ext uri="{0D108BD9-81ED-4DB2-BD59-A6C34878D82A}">
                    <a16:rowId xmlns:a16="http://schemas.microsoft.com/office/drawing/2014/main" val="10003"/>
                  </a:ext>
                </a:extLst>
              </a:tr>
              <a:tr h="442908">
                <a:tc>
                  <a:txBody>
                    <a:bodyPr/>
                    <a:lstStyle/>
                    <a:p>
                      <a:r>
                        <a:rPr lang="en-GB" sz="2400" dirty="0"/>
                        <a:t>All these WHY</a:t>
                      </a:r>
                      <a:r>
                        <a:rPr lang="en-GB" sz="2400" baseline="0" dirty="0"/>
                        <a:t> questions can  be turned into a vision or team goal. Clarity for everyone is everything!</a:t>
                      </a:r>
                      <a:endParaRPr lang="en-GB" sz="240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a:t>
            </a:r>
          </a:p>
        </p:txBody>
      </p:sp>
      <p:sp>
        <p:nvSpPr>
          <p:cNvPr id="3" name="Content Placeholder 2"/>
          <p:cNvSpPr>
            <a:spLocks noGrp="1"/>
          </p:cNvSpPr>
          <p:nvPr>
            <p:ph idx="1"/>
          </p:nvPr>
        </p:nvSpPr>
        <p:spPr/>
        <p:txBody>
          <a:bodyPr/>
          <a:lstStyle/>
          <a:p>
            <a:pPr marL="0" indent="0">
              <a:buNone/>
            </a:pPr>
            <a:r>
              <a:rPr lang="en-GB" dirty="0"/>
              <a:t>The vision may be set for you and your team but does everyone know:</a:t>
            </a:r>
          </a:p>
          <a:p>
            <a:r>
              <a:rPr lang="en-GB" dirty="0"/>
              <a:t>What it is? </a:t>
            </a:r>
          </a:p>
          <a:p>
            <a:r>
              <a:rPr lang="en-GB" dirty="0"/>
              <a:t>Where they fit into it?</a:t>
            </a:r>
          </a:p>
          <a:p>
            <a:pPr marL="0" indent="0">
              <a:buNone/>
            </a:pPr>
            <a:r>
              <a:rPr lang="en-GB" dirty="0"/>
              <a:t>If you are building or improving your team this is a good place to start………</a:t>
            </a:r>
          </a:p>
          <a:p>
            <a:endParaRPr lang="en-GB" dirty="0"/>
          </a:p>
        </p:txBody>
      </p:sp>
    </p:spTree>
    <p:extLst>
      <p:ext uri="{BB962C8B-B14F-4D97-AF65-F5344CB8AC3E}">
        <p14:creationId xmlns:p14="http://schemas.microsoft.com/office/powerpoint/2010/main" val="3317117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 – the question</a:t>
            </a:r>
          </a:p>
        </p:txBody>
      </p:sp>
      <p:sp>
        <p:nvSpPr>
          <p:cNvPr id="3" name="Content Placeholder 2"/>
          <p:cNvSpPr>
            <a:spLocks noGrp="1"/>
          </p:cNvSpPr>
          <p:nvPr>
            <p:ph idx="1"/>
          </p:nvPr>
        </p:nvSpPr>
        <p:spPr/>
        <p:txBody>
          <a:bodyPr/>
          <a:lstStyle/>
          <a:p>
            <a:pPr marL="0" indent="0">
              <a:buNone/>
            </a:pPr>
            <a:r>
              <a:rPr lang="en-GB" dirty="0"/>
              <a:t>       Where are you up to with Vision?</a:t>
            </a:r>
          </a:p>
        </p:txBody>
      </p:sp>
    </p:spTree>
    <p:extLst>
      <p:ext uri="{BB962C8B-B14F-4D97-AF65-F5344CB8AC3E}">
        <p14:creationId xmlns:p14="http://schemas.microsoft.com/office/powerpoint/2010/main" val="2336135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1186</Words>
  <Application>Microsoft Office PowerPoint</Application>
  <PresentationFormat>On-screen Show (4:3)</PresentationFormat>
  <Paragraphs>115</Paragraphs>
  <Slides>28</Slides>
  <Notes>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Student Health Association</vt:lpstr>
      <vt:lpstr>Introductions</vt:lpstr>
      <vt:lpstr>What we are going to do in this session</vt:lpstr>
      <vt:lpstr>We are going to cover:</vt:lpstr>
      <vt:lpstr>Minions Teamwork Clip</vt:lpstr>
      <vt:lpstr>Teamwork Health Check</vt:lpstr>
      <vt:lpstr>Vision – the theory</vt:lpstr>
      <vt:lpstr>Vision</vt:lpstr>
      <vt:lpstr>Vision – the question</vt:lpstr>
      <vt:lpstr>Objectives</vt:lpstr>
      <vt:lpstr>Clear Objectives – the theory</vt:lpstr>
      <vt:lpstr>Objectives – the question</vt:lpstr>
      <vt:lpstr>Motivation</vt:lpstr>
      <vt:lpstr>Motivation – the theory</vt:lpstr>
      <vt:lpstr>Building teams</vt:lpstr>
      <vt:lpstr>Motivation – the question</vt:lpstr>
      <vt:lpstr>Coaching, feedback and praise</vt:lpstr>
      <vt:lpstr>Coaching, Feedback and Praise – the theory</vt:lpstr>
      <vt:lpstr>Feedback</vt:lpstr>
      <vt:lpstr>Feedback</vt:lpstr>
      <vt:lpstr>Coaching, Feedback and Praise – the question</vt:lpstr>
      <vt:lpstr>Engagement</vt:lpstr>
      <vt:lpstr>Engagement – the theory</vt:lpstr>
      <vt:lpstr>Engaging and helping</vt:lpstr>
      <vt:lpstr>Engagement – the question</vt:lpstr>
      <vt:lpstr>Co Coaching on Team work</vt:lpstr>
      <vt:lpstr>Session Review</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and Concern</dc:title>
  <dc:creator>Admin</dc:creator>
  <cp:lastModifiedBy>Admin</cp:lastModifiedBy>
  <cp:revision>54</cp:revision>
  <cp:lastPrinted>2017-06-26T09:32:02Z</cp:lastPrinted>
  <dcterms:created xsi:type="dcterms:W3CDTF">2014-02-22T09:37:20Z</dcterms:created>
  <dcterms:modified xsi:type="dcterms:W3CDTF">2017-06-29T09:50:08Z</dcterms:modified>
</cp:coreProperties>
</file>