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256" r:id="rId2"/>
    <p:sldId id="272" r:id="rId3"/>
    <p:sldId id="277" r:id="rId4"/>
    <p:sldId id="257" r:id="rId5"/>
    <p:sldId id="282" r:id="rId6"/>
    <p:sldId id="260" r:id="rId7"/>
    <p:sldId id="278" r:id="rId8"/>
    <p:sldId id="274" r:id="rId9"/>
    <p:sldId id="276" r:id="rId10"/>
    <p:sldId id="280" r:id="rId11"/>
    <p:sldId id="281" r:id="rId12"/>
    <p:sldId id="261" r:id="rId13"/>
    <p:sldId id="267" r:id="rId14"/>
    <p:sldId id="268" r:id="rId15"/>
    <p:sldId id="275" r:id="rId16"/>
    <p:sldId id="270" r:id="rId17"/>
    <p:sldId id="271" r:id="rId18"/>
    <p:sldId id="262" r:id="rId19"/>
    <p:sldId id="283" r:id="rId20"/>
    <p:sldId id="263" r:id="rId21"/>
    <p:sldId id="264" r:id="rId22"/>
    <p:sldId id="284" r:id="rId23"/>
    <p:sldId id="285" r:id="rId24"/>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4008" y="-84"/>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719C4D83-A4CB-402C-A2A9-5002BC3FC730}" type="datetimeFigureOut">
              <a:rPr lang="en-GB" smtClean="0"/>
              <a:pPr/>
              <a:t>15/09/2015</a:t>
            </a:fld>
            <a:endParaRPr lang="en-GB"/>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A6E42E28-7E84-4ED8-8B92-2D8599F945A4}" type="slidenum">
              <a:rPr lang="en-GB" smtClean="0"/>
              <a:pPr/>
              <a:t>‹#›</a:t>
            </a:fld>
            <a:endParaRPr lang="en-GB"/>
          </a:p>
        </p:txBody>
      </p:sp>
    </p:spTree>
    <p:extLst>
      <p:ext uri="{BB962C8B-B14F-4D97-AF65-F5344CB8AC3E}">
        <p14:creationId xmlns:p14="http://schemas.microsoft.com/office/powerpoint/2010/main" val="2238582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DC38472C-02E9-42AE-B69E-853F68810B94}" type="datetimeFigureOut">
              <a:rPr lang="en-GB" smtClean="0"/>
              <a:pPr/>
              <a:t>15/09/2015</a:t>
            </a:fld>
            <a:endParaRPr lang="en-GB"/>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5615CBA8-ACDA-432C-9DB4-5483589917E6}" type="slidenum">
              <a:rPr lang="en-GB" smtClean="0"/>
              <a:pPr/>
              <a:t>‹#›</a:t>
            </a:fld>
            <a:endParaRPr lang="en-GB"/>
          </a:p>
        </p:txBody>
      </p:sp>
    </p:spTree>
    <p:extLst>
      <p:ext uri="{BB962C8B-B14F-4D97-AF65-F5344CB8AC3E}">
        <p14:creationId xmlns:p14="http://schemas.microsoft.com/office/powerpoint/2010/main" val="3638102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2DD419A-1CF1-4A40-B1C4-C4EA70ACE792}" type="slidenum">
              <a:rPr lang="en-US" altLang="en-US"/>
              <a:pPr/>
              <a:t>6</a:t>
            </a:fld>
            <a:endParaRPr lang="en-US" altLang="en-US"/>
          </a:p>
        </p:txBody>
      </p:sp>
      <p:sp>
        <p:nvSpPr>
          <p:cNvPr id="6145" name="Rectangle 1"/>
          <p:cNvSpPr txBox="1">
            <a:spLocks noGrp="1" noRot="1" noChangeAspect="1" noChangeArrowheads="1"/>
          </p:cNvSpPr>
          <p:nvPr>
            <p:ph type="sldImg"/>
          </p:nvPr>
        </p:nvSpPr>
        <p:spPr bwMode="auto">
          <a:xfrm>
            <a:off x="942975" y="754063"/>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6" name="Text Box 2"/>
          <p:cNvSpPr txBox="1">
            <a:spLocks noGrp="1" noChangeArrowheads="1"/>
          </p:cNvSpPr>
          <p:nvPr>
            <p:ph type="body" idx="1"/>
          </p:nvPr>
        </p:nvSpPr>
        <p:spPr bwMode="auto">
          <a:xfrm>
            <a:off x="686362" y="4723261"/>
            <a:ext cx="5485279" cy="8146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7124" rIns="0" bIns="0"/>
          <a:lstStyle/>
          <a:p>
            <a:pPr marL="193749" indent="-192324">
              <a:lnSpc>
                <a:spcPct val="93000"/>
              </a:lnSpc>
              <a:spcBef>
                <a:spcPct val="0"/>
              </a:spcBef>
              <a:tabLst>
                <a:tab pos="649628" algn="l"/>
                <a:tab pos="1299256" algn="l"/>
                <a:tab pos="1948884" algn="l"/>
                <a:tab pos="2598511" algn="l"/>
                <a:tab pos="3248139" algn="l"/>
                <a:tab pos="3897767" algn="l"/>
                <a:tab pos="4547395" algn="l"/>
                <a:tab pos="5197023" algn="l"/>
              </a:tabLst>
            </a:pPr>
            <a:r>
              <a:rPr lang="en-US" altLang="en-US" sz="800">
                <a:latin typeface="Arial" charset="0"/>
                <a:ea typeface="IPAMincho" charset="0"/>
                <a:cs typeface="IPAMincho" charset="0"/>
              </a:rPr>
              <a:t>Representation of the relative prevalence self-harm and suicide in young people</a:t>
            </a:r>
          </a:p>
          <a:p>
            <a:pPr marL="193749" indent="-192324">
              <a:lnSpc>
                <a:spcPct val="93000"/>
              </a:lnSpc>
              <a:spcBef>
                <a:spcPct val="0"/>
              </a:spcBef>
              <a:tabLst>
                <a:tab pos="649628" algn="l"/>
                <a:tab pos="1299256" algn="l"/>
                <a:tab pos="1948884" algn="l"/>
                <a:tab pos="2598511" algn="l"/>
                <a:tab pos="3248139" algn="l"/>
                <a:tab pos="3897767" algn="l"/>
                <a:tab pos="4547395" algn="l"/>
                <a:tab pos="5197023" algn="l"/>
              </a:tabLst>
            </a:pPr>
            <a:endParaRPr lang="en-US" altLang="en-US" sz="1800">
              <a:latin typeface="Arial" charset="0"/>
              <a:ea typeface="IPAMincho" charset="0"/>
              <a:cs typeface="IPAMincho" charset="0"/>
            </a:endParaRPr>
          </a:p>
          <a:p>
            <a:pPr marL="193749" indent="-192324">
              <a:lnSpc>
                <a:spcPct val="93000"/>
              </a:lnSpc>
              <a:spcBef>
                <a:spcPct val="0"/>
              </a:spcBef>
              <a:tabLst>
                <a:tab pos="649628" algn="l"/>
                <a:tab pos="1299256" algn="l"/>
                <a:tab pos="1948884" algn="l"/>
                <a:tab pos="2598511" algn="l"/>
                <a:tab pos="3248139" algn="l"/>
                <a:tab pos="3897767" algn="l"/>
                <a:tab pos="4547395" algn="l"/>
                <a:tab pos="5197023" algn="l"/>
              </a:tabLst>
            </a:pPr>
            <a:endParaRPr lang="en-US" altLang="en-US" sz="1800">
              <a:latin typeface="Arial" charset="0"/>
              <a:ea typeface="IPAMincho" charset="0"/>
              <a:cs typeface="IPAMincho" charset="0"/>
            </a:endParaRPr>
          </a:p>
          <a:p>
            <a:pPr marL="193749" indent="-192324">
              <a:lnSpc>
                <a:spcPct val="93000"/>
              </a:lnSpc>
              <a:spcBef>
                <a:spcPct val="0"/>
              </a:spcBef>
              <a:tabLst>
                <a:tab pos="649628" algn="l"/>
                <a:tab pos="1299256" algn="l"/>
                <a:tab pos="1948884" algn="l"/>
                <a:tab pos="2598511" algn="l"/>
                <a:tab pos="3248139" algn="l"/>
                <a:tab pos="3897767" algn="l"/>
                <a:tab pos="4547395" algn="l"/>
                <a:tab pos="5197023" algn="l"/>
              </a:tabLst>
            </a:pPr>
            <a:endParaRPr lang="en-US" altLang="en-US" sz="800">
              <a:latin typeface="Arial" charset="0"/>
              <a:ea typeface="IPAMincho" charset="0"/>
              <a:cs typeface="IPAMincho" charset="0"/>
            </a:endParaRPr>
          </a:p>
        </p:txBody>
      </p:sp>
    </p:spTree>
    <p:extLst>
      <p:ext uri="{BB962C8B-B14F-4D97-AF65-F5344CB8AC3E}">
        <p14:creationId xmlns:p14="http://schemas.microsoft.com/office/powerpoint/2010/main" val="2655501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65A86E0-F0AB-48CD-AC0B-E4C200C9909D}" type="slidenum">
              <a:rPr lang="en-US"/>
              <a:pPr/>
              <a:t>16</a:t>
            </a:fld>
            <a:endParaRPr lang="en-US"/>
          </a:p>
        </p:txBody>
      </p:sp>
      <p:sp>
        <p:nvSpPr>
          <p:cNvPr id="6145" name="Rectangle 1"/>
          <p:cNvSpPr txBox="1">
            <a:spLocks noGrp="1" noRot="1" noChangeAspect="1" noChangeArrowheads="1"/>
          </p:cNvSpPr>
          <p:nvPr>
            <p:ph type="sldImg"/>
          </p:nvPr>
        </p:nvSpPr>
        <p:spPr bwMode="auto">
          <a:xfrm>
            <a:off x="942975" y="754063"/>
            <a:ext cx="4972050" cy="3730625"/>
          </a:xfrm>
          <a:prstGeom prst="rect">
            <a:avLst/>
          </a:prstGeom>
          <a:solidFill>
            <a:srgbClr val="FFFFFF"/>
          </a:solidFill>
          <a:ln>
            <a:solidFill>
              <a:srgbClr val="000000"/>
            </a:solidFill>
            <a:miter lim="800000"/>
            <a:headEnd/>
            <a:tailEnd/>
          </a:ln>
        </p:spPr>
      </p:sp>
      <p:sp>
        <p:nvSpPr>
          <p:cNvPr id="6146" name="Text Box 2"/>
          <p:cNvSpPr txBox="1">
            <a:spLocks noGrp="1" noChangeArrowheads="1"/>
          </p:cNvSpPr>
          <p:nvPr>
            <p:ph type="body" idx="1"/>
          </p:nvPr>
        </p:nvSpPr>
        <p:spPr bwMode="auto">
          <a:xfrm>
            <a:off x="686362" y="4723261"/>
            <a:ext cx="5485279" cy="814680"/>
          </a:xfrm>
          <a:prstGeom prst="rect">
            <a:avLst/>
          </a:prstGeom>
          <a:noFill/>
          <a:ln cap="flat">
            <a:round/>
            <a:headEnd/>
            <a:tailEnd/>
          </a:ln>
        </p:spPr>
        <p:txBody>
          <a:bodyPr lIns="0" tIns="7124" rIns="0" bIns="0"/>
          <a:lstStyle/>
          <a:p>
            <a:pPr marL="193749" indent="-192324">
              <a:lnSpc>
                <a:spcPct val="93000"/>
              </a:lnSpc>
              <a:spcBef>
                <a:spcPct val="0"/>
              </a:spcBef>
              <a:tabLst>
                <a:tab pos="649628" algn="l"/>
                <a:tab pos="1299256" algn="l"/>
                <a:tab pos="1948884" algn="l"/>
                <a:tab pos="2598511" algn="l"/>
                <a:tab pos="3248139" algn="l"/>
                <a:tab pos="3897767" algn="l"/>
                <a:tab pos="4547395" algn="l"/>
                <a:tab pos="5197023" algn="l"/>
              </a:tabLst>
            </a:pPr>
            <a:r>
              <a:rPr lang="en-US" sz="800" dirty="0">
                <a:latin typeface="Arial" charset="0"/>
                <a:ea typeface="IPAMincho" charset="0"/>
                <a:cs typeface="IPAMincho" charset="0"/>
              </a:rPr>
              <a:t>Key risk factors for adolescent self-harm and suicide</a:t>
            </a:r>
          </a:p>
          <a:p>
            <a:pPr marL="193749" indent="-192324">
              <a:lnSpc>
                <a:spcPct val="93000"/>
              </a:lnSpc>
              <a:spcBef>
                <a:spcPct val="0"/>
              </a:spcBef>
              <a:tabLst>
                <a:tab pos="649628" algn="l"/>
                <a:tab pos="1299256" algn="l"/>
                <a:tab pos="1948884" algn="l"/>
                <a:tab pos="2598511" algn="l"/>
                <a:tab pos="3248139" algn="l"/>
                <a:tab pos="3897767" algn="l"/>
                <a:tab pos="4547395" algn="l"/>
                <a:tab pos="5197023" algn="l"/>
              </a:tabLst>
            </a:pPr>
            <a:endParaRPr lang="en-US" sz="1800" dirty="0">
              <a:latin typeface="Arial" charset="0"/>
              <a:ea typeface="IPAMincho" charset="0"/>
              <a:cs typeface="IPAMincho" charset="0"/>
            </a:endParaRPr>
          </a:p>
          <a:p>
            <a:pPr marL="193749" indent="-192324">
              <a:lnSpc>
                <a:spcPct val="93000"/>
              </a:lnSpc>
              <a:spcBef>
                <a:spcPct val="0"/>
              </a:spcBef>
              <a:tabLst>
                <a:tab pos="649628" algn="l"/>
                <a:tab pos="1299256" algn="l"/>
                <a:tab pos="1948884" algn="l"/>
                <a:tab pos="2598511" algn="l"/>
                <a:tab pos="3248139" algn="l"/>
                <a:tab pos="3897767" algn="l"/>
                <a:tab pos="4547395" algn="l"/>
                <a:tab pos="5197023" algn="l"/>
              </a:tabLst>
            </a:pPr>
            <a:endParaRPr lang="en-US" sz="1800" dirty="0">
              <a:latin typeface="Arial" charset="0"/>
              <a:ea typeface="IPAMincho" charset="0"/>
              <a:cs typeface="IPAMincho" charset="0"/>
            </a:endParaRPr>
          </a:p>
          <a:p>
            <a:pPr marL="193749" indent="-192324">
              <a:lnSpc>
                <a:spcPct val="93000"/>
              </a:lnSpc>
              <a:spcBef>
                <a:spcPct val="0"/>
              </a:spcBef>
              <a:tabLst>
                <a:tab pos="649628" algn="l"/>
                <a:tab pos="1299256" algn="l"/>
                <a:tab pos="1948884" algn="l"/>
                <a:tab pos="2598511" algn="l"/>
                <a:tab pos="3248139" algn="l"/>
                <a:tab pos="3897767" algn="l"/>
                <a:tab pos="4547395" algn="l"/>
                <a:tab pos="5197023" algn="l"/>
              </a:tabLst>
            </a:pPr>
            <a:endParaRPr lang="en-US" sz="800" dirty="0">
              <a:latin typeface="Arial" charset="0"/>
              <a:ea typeface="IPAMincho" charset="0"/>
              <a:cs typeface="IPAMincho" charset="0"/>
            </a:endParaRPr>
          </a:p>
        </p:txBody>
      </p:sp>
    </p:spTree>
    <p:extLst>
      <p:ext uri="{BB962C8B-B14F-4D97-AF65-F5344CB8AC3E}">
        <p14:creationId xmlns:p14="http://schemas.microsoft.com/office/powerpoint/2010/main" val="28526992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EF34DA65-BDF5-40F2-8192-FE0A41107114}" type="slidenum">
              <a:rPr lang="en-GB" smtClean="0"/>
              <a:pPr/>
              <a:t>‹#›</a:t>
            </a:fld>
            <a:endParaRPr lang="en-GB"/>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B23DFA9-F06E-464E-9484-7D675B552146}"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9B23DFA9-F06E-464E-9484-7D675B552146}" type="datetimeFigureOut">
              <a:rPr lang="en-GB" smtClean="0"/>
              <a:pPr/>
              <a:t>15/09/2015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34DA65-BDF5-40F2-8192-FE0A41107114}" type="slidenum">
              <a:rPr lang="en-GB" smtClean="0"/>
              <a:pPr/>
              <a:t>‹#›</a:t>
            </a:fld>
            <a:endParaRPr lang="en-GB"/>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3DFA9-F06E-464E-9484-7D675B552146}" type="datetimeFigureOut">
              <a:rPr lang="en-GB" smtClean="0"/>
              <a:pPr/>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34DA65-BDF5-40F2-8192-FE0A41107114}" type="slidenum">
              <a:rPr lang="en-GB" smtClean="0"/>
              <a:pPr/>
              <a:t>‹#›</a:t>
            </a:fld>
            <a:endParaRPr lang="en-GB"/>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9B23DFA9-F06E-464E-9484-7D675B552146}" type="datetimeFigureOut">
              <a:rPr lang="en-GB" smtClean="0"/>
              <a:pPr/>
              <a:t>15/09/2015</a:t>
            </a:fld>
            <a:endParaRPr lang="en-GB"/>
          </a:p>
        </p:txBody>
      </p:sp>
      <p:sp>
        <p:nvSpPr>
          <p:cNvPr id="6" name="Footer Placeholder 5"/>
          <p:cNvSpPr>
            <a:spLocks noGrp="1"/>
          </p:cNvSpPr>
          <p:nvPr>
            <p:ph type="ftr" sz="quarter" idx="11"/>
          </p:nvPr>
        </p:nvSpPr>
        <p:spPr>
          <a:xfrm>
            <a:off x="5867399" y="6288741"/>
            <a:ext cx="2675965" cy="365125"/>
          </a:xfrm>
        </p:spPr>
        <p:txBody>
          <a:bodyPr/>
          <a:lstStyle/>
          <a:p>
            <a:endParaRPr lang="en-GB"/>
          </a:p>
        </p:txBody>
      </p:sp>
      <p:sp>
        <p:nvSpPr>
          <p:cNvPr id="7" name="Slide Number Placeholder 6"/>
          <p:cNvSpPr>
            <a:spLocks noGrp="1"/>
          </p:cNvSpPr>
          <p:nvPr>
            <p:ph type="sldNum" sz="quarter" idx="12"/>
          </p:nvPr>
        </p:nvSpPr>
        <p:spPr/>
        <p:txBody>
          <a:bodyPr/>
          <a:lstStyle/>
          <a:p>
            <a:fld id="{EF34DA65-BDF5-40F2-8192-FE0A41107114}" type="slidenum">
              <a:rPr lang="en-GB" smtClean="0"/>
              <a:pPr/>
              <a:t>‹#›</a:t>
            </a:fld>
            <a:endParaRPr lang="en-GB"/>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9B23DFA9-F06E-464E-9484-7D675B552146}" type="datetimeFigureOut">
              <a:rPr lang="en-GB" smtClean="0"/>
              <a:pPr/>
              <a:t>15/09/2015</a:t>
            </a:fld>
            <a:endParaRPr lang="en-GB"/>
          </a:p>
        </p:txBody>
      </p:sp>
      <p:sp>
        <p:nvSpPr>
          <p:cNvPr id="6" name="Footer Placeholder 5"/>
          <p:cNvSpPr>
            <a:spLocks noGrp="1"/>
          </p:cNvSpPr>
          <p:nvPr>
            <p:ph type="ftr" sz="quarter" idx="11"/>
          </p:nvPr>
        </p:nvSpPr>
        <p:spPr>
          <a:xfrm>
            <a:off x="3325813" y="6288741"/>
            <a:ext cx="5217551" cy="365125"/>
          </a:xfrm>
        </p:spPr>
        <p:txBody>
          <a:bodyPr/>
          <a:lstStyle/>
          <a:p>
            <a:endParaRPr lang="en-GB"/>
          </a:p>
        </p:txBody>
      </p:sp>
      <p:sp>
        <p:nvSpPr>
          <p:cNvPr id="7" name="Slide Number Placeholder 6"/>
          <p:cNvSpPr>
            <a:spLocks noGrp="1"/>
          </p:cNvSpPr>
          <p:nvPr>
            <p:ph type="sldNum" sz="quarter" idx="12"/>
          </p:nvPr>
        </p:nvSpPr>
        <p:spPr/>
        <p:txBody>
          <a:bodyPr/>
          <a:lstStyle/>
          <a:p>
            <a:fld id="{EF34DA65-BDF5-40F2-8192-FE0A41107114}" type="slidenum">
              <a:rPr lang="en-GB" smtClean="0"/>
              <a:pPr/>
              <a:t>‹#›</a:t>
            </a:fld>
            <a:endParaRPr lang="en-GB"/>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9B23DFA9-F06E-464E-9484-7D675B552146}" type="datetimeFigureOut">
              <a:rPr lang="en-GB" smtClean="0"/>
              <a:pPr/>
              <a:t>15/09/2015</a:t>
            </a:fld>
            <a:endParaRPr lang="en-GB"/>
          </a:p>
        </p:txBody>
      </p:sp>
      <p:sp>
        <p:nvSpPr>
          <p:cNvPr id="6" name="Footer Placeholder 5"/>
          <p:cNvSpPr>
            <a:spLocks noGrp="1"/>
          </p:cNvSpPr>
          <p:nvPr>
            <p:ph type="ftr" sz="quarter" idx="11"/>
          </p:nvPr>
        </p:nvSpPr>
        <p:spPr>
          <a:xfrm>
            <a:off x="3325813" y="6288741"/>
            <a:ext cx="5217551" cy="365125"/>
          </a:xfrm>
        </p:spPr>
        <p:txBody>
          <a:bodyPr/>
          <a:lstStyle/>
          <a:p>
            <a:endParaRPr lang="en-GB"/>
          </a:p>
        </p:txBody>
      </p:sp>
      <p:sp>
        <p:nvSpPr>
          <p:cNvPr id="7" name="Slide Number Placeholder 6"/>
          <p:cNvSpPr>
            <a:spLocks noGrp="1"/>
          </p:cNvSpPr>
          <p:nvPr>
            <p:ph type="sldNum" sz="quarter" idx="12"/>
          </p:nvPr>
        </p:nvSpPr>
        <p:spPr/>
        <p:txBody>
          <a:bodyPr/>
          <a:lstStyle/>
          <a:p>
            <a:fld id="{EF34DA65-BDF5-40F2-8192-FE0A41107114}" type="slidenum">
              <a:rPr lang="en-GB" smtClean="0"/>
              <a:pPr/>
              <a:t>‹#›</a:t>
            </a:fld>
            <a:endParaRPr lang="en-GB"/>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B23DFA9-F06E-464E-9484-7D675B552146}"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34DA65-BDF5-40F2-8192-FE0A41107114}" type="slidenum">
              <a:rPr lang="en-GB" smtClean="0"/>
              <a:pPr/>
              <a:t>‹#›</a:t>
            </a:fld>
            <a:endParaRPr lang="en-GB"/>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B23DFA9-F06E-464E-9484-7D675B552146}"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34DA65-BDF5-40F2-8192-FE0A41107114}" type="slidenum">
              <a:rPr lang="en-GB" smtClean="0"/>
              <a:pPr/>
              <a:t>‹#›</a:t>
            </a:fld>
            <a:endParaRPr lang="en-GB"/>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B23DFA9-F06E-464E-9484-7D675B552146}"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34DA65-BDF5-40F2-8192-FE0A41107114}" type="slidenum">
              <a:rPr lang="en-GB" smtClean="0"/>
              <a:pPr/>
              <a:t>‹#›</a:t>
            </a:fld>
            <a:endParaRPr lang="en-GB"/>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23DFA9-F06E-464E-9484-7D675B552146}"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34DA65-BDF5-40F2-8192-FE0A41107114}" type="slidenum">
              <a:rPr lang="en-GB" smtClean="0"/>
              <a:pPr/>
              <a:t>‹#›</a:t>
            </a:fld>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B23DFA9-F06E-464E-9484-7D675B552146}" type="datetimeFigureOut">
              <a:rPr lang="en-GB" smtClean="0"/>
              <a:pPr/>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34DA65-BDF5-40F2-8192-FE0A41107114}" type="slidenum">
              <a:rPr lang="en-GB" smtClean="0"/>
              <a:pPr/>
              <a:t>‹#›</a:t>
            </a:fld>
            <a:endParaRPr lang="en-GB"/>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B23DFA9-F06E-464E-9484-7D675B552146}" type="datetimeFigureOut">
              <a:rPr lang="en-GB" smtClean="0"/>
              <a:pPr/>
              <a:t>15/09/2015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34DA65-BDF5-40F2-8192-FE0A41107114}" type="slidenum">
              <a:rPr lang="en-GB" smtClean="0"/>
              <a:pPr/>
              <a:t>‹#›</a:t>
            </a:fld>
            <a:endParaRPr lang="en-GB"/>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B23DFA9-F06E-464E-9484-7D675B552146}" type="datetimeFigureOut">
              <a:rPr lang="en-GB" smtClean="0"/>
              <a:pPr/>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34DA65-BDF5-40F2-8192-FE0A41107114}" type="slidenum">
              <a:rPr lang="en-GB" smtClean="0"/>
              <a:pPr/>
              <a:t>‹#›</a:t>
            </a:fld>
            <a:endParaRPr lang="en-GB"/>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B23DFA9-F06E-464E-9484-7D675B552146}" type="datetimeFigureOut">
              <a:rPr lang="en-GB" smtClean="0"/>
              <a:pPr/>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34DA65-BDF5-40F2-8192-FE0A41107114}" type="slidenum">
              <a:rPr lang="en-GB" smtClean="0"/>
              <a:pPr/>
              <a:t>‹#›</a:t>
            </a:fld>
            <a:endParaRPr lang="en-GB"/>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9B23DFA9-F06E-464E-9484-7D675B552146}" type="datetimeFigureOut">
              <a:rPr lang="en-GB" smtClean="0"/>
              <a:pPr/>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34DA65-BDF5-40F2-8192-FE0A41107114}" type="slidenum">
              <a:rPr lang="en-GB" smtClean="0"/>
              <a:pPr/>
              <a:t>‹#›</a:t>
            </a:fld>
            <a:endParaRPr lang="en-GB"/>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B23DFA9-F06E-464E-9484-7D675B552146}" type="datetimeFigureOut">
              <a:rPr lang="en-GB" smtClean="0"/>
              <a:pPr/>
              <a:t>15/09/2015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34DA65-BDF5-40F2-8192-FE0A41107114}" type="slidenum">
              <a:rPr lang="en-GB" smtClean="0"/>
              <a:pPr/>
              <a:t>‹#›</a:t>
            </a:fld>
            <a:endParaRPr lang="en-GB"/>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9B23DFA9-F06E-464E-9484-7D675B552146}" type="datetimeFigureOut">
              <a:rPr lang="en-GB" smtClean="0"/>
              <a:pPr/>
              <a:t>15/09/2015</a:t>
            </a:fld>
            <a:endParaRPr lang="en-GB"/>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EF34DA65-BDF5-40F2-8192-FE0A4110711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ransition spd="slow"/>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10.xml"/><Relationship Id="rId5" Type="http://schemas.openxmlformats.org/officeDocument/2006/relationships/image" Target="../media/image10.jpeg"/><Relationship Id="rId4" Type="http://schemas.openxmlformats.org/officeDocument/2006/relationships/hyperlink" Target="http://www.elsevier.com/termsandconditions"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10.jpeg"/><Relationship Id="rId4" Type="http://schemas.openxmlformats.org/officeDocument/2006/relationships/hyperlink" Target="http://www.elsevier.com/termsandcondition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Non-Fatal Self Injurious Behaviour – a growing  problem?</a:t>
            </a:r>
            <a:endParaRPr lang="en-GB" dirty="0"/>
          </a:p>
        </p:txBody>
      </p:sp>
      <p:sp>
        <p:nvSpPr>
          <p:cNvPr id="3" name="Subtitle 2"/>
          <p:cNvSpPr>
            <a:spLocks noGrp="1"/>
          </p:cNvSpPr>
          <p:nvPr>
            <p:ph type="subTitle" idx="1"/>
          </p:nvPr>
        </p:nvSpPr>
        <p:spPr/>
        <p:txBody>
          <a:bodyPr/>
          <a:lstStyle/>
          <a:p>
            <a:r>
              <a:rPr lang="en-GB" dirty="0" smtClean="0"/>
              <a:t>Dr Adam Connor</a:t>
            </a:r>
          </a:p>
          <a:p>
            <a:r>
              <a:rPr lang="en-GB" dirty="0" smtClean="0"/>
              <a:t>University of Nottingham Health Service</a:t>
            </a:r>
            <a:endParaRPr lang="en-GB" dirty="0"/>
          </a:p>
        </p:txBody>
      </p:sp>
    </p:spTree>
    <p:extLst>
      <p:ext uri="{BB962C8B-B14F-4D97-AF65-F5344CB8AC3E}">
        <p14:creationId xmlns:p14="http://schemas.microsoft.com/office/powerpoint/2010/main" val="2345191644"/>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self Harms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“You have so much pain inside yourself that you try and hurt yourself on the outside because you want help.” </a:t>
            </a:r>
            <a:r>
              <a:rPr lang="en-GB" i="1" dirty="0" smtClean="0"/>
              <a:t>“</a:t>
            </a:r>
          </a:p>
          <a:p>
            <a:r>
              <a:rPr lang="en-GB" i="1" dirty="0" smtClean="0"/>
              <a:t>threw</a:t>
            </a:r>
            <a:r>
              <a:rPr lang="en-GB" dirty="0" smtClean="0"/>
              <a:t> herself into a glass cabinet, slashed her wrists with a razor, and cut herself with the serrated edge of a lemon slicer. Once, during a heated argument with her husband, she picked up a penknife and cut her chest and thighs.</a:t>
            </a:r>
          </a:p>
          <a:p>
            <a:r>
              <a:rPr lang="en-GB" dirty="0" smtClean="0"/>
              <a:t>Her husband still scorned her, and thought she was faking her problems, that it was melodramatic attention seeking.</a:t>
            </a:r>
          </a:p>
          <a:p>
            <a:r>
              <a:rPr lang="en-GB" dirty="0" smtClean="0"/>
              <a:t>She threw herself down the stairs</a:t>
            </a:r>
          </a:p>
          <a:p>
            <a:r>
              <a:rPr lang="en-GB" dirty="0" smtClean="0"/>
              <a:t>During a fight on an aeroplane, she locked herself in the bathroom, cut her arms, and smeared the blood over the cabin walls and seats. </a:t>
            </a:r>
          </a:p>
          <a:p>
            <a:r>
              <a:rPr lang="en-GB" dirty="0" smtClean="0"/>
              <a:t>Princess Diana 1961-1997</a:t>
            </a:r>
            <a:endParaRPr lang="en-GB"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Celebrity Self Harmers</a:t>
            </a:r>
            <a:endParaRPr lang="en-GB" dirty="0"/>
          </a:p>
        </p:txBody>
      </p:sp>
      <p:sp>
        <p:nvSpPr>
          <p:cNvPr id="3" name="Content Placeholder 2"/>
          <p:cNvSpPr>
            <a:spLocks noGrp="1"/>
          </p:cNvSpPr>
          <p:nvPr>
            <p:ph idx="1"/>
          </p:nvPr>
        </p:nvSpPr>
        <p:spPr/>
        <p:txBody>
          <a:bodyPr numCol="2">
            <a:normAutofit/>
          </a:bodyPr>
          <a:lstStyle/>
          <a:p>
            <a:r>
              <a:rPr lang="en-GB" dirty="0" smtClean="0"/>
              <a:t>Amy </a:t>
            </a:r>
            <a:r>
              <a:rPr lang="en-GB" dirty="0" err="1" smtClean="0"/>
              <a:t>Winehouse</a:t>
            </a:r>
            <a:endParaRPr lang="en-GB" dirty="0" smtClean="0"/>
          </a:p>
          <a:p>
            <a:r>
              <a:rPr lang="en-GB" dirty="0" err="1" smtClean="0"/>
              <a:t>Russel</a:t>
            </a:r>
            <a:r>
              <a:rPr lang="en-GB" dirty="0" smtClean="0"/>
              <a:t> Brand</a:t>
            </a:r>
          </a:p>
          <a:p>
            <a:r>
              <a:rPr lang="en-GB" dirty="0" smtClean="0"/>
              <a:t>Sid Vicious</a:t>
            </a:r>
          </a:p>
          <a:p>
            <a:r>
              <a:rPr lang="en-GB" dirty="0" smtClean="0"/>
              <a:t>Marilyn Manson</a:t>
            </a:r>
          </a:p>
          <a:p>
            <a:r>
              <a:rPr lang="en-GB" dirty="0" smtClean="0"/>
              <a:t>Courtney Love</a:t>
            </a:r>
          </a:p>
          <a:p>
            <a:r>
              <a:rPr lang="en-GB" dirty="0" smtClean="0"/>
              <a:t>Vincent Van Gogh</a:t>
            </a:r>
          </a:p>
          <a:p>
            <a:pPr>
              <a:buNone/>
            </a:pPr>
            <a:endParaRPr lang="en-GB" dirty="0" smtClean="0"/>
          </a:p>
          <a:p>
            <a:r>
              <a:rPr lang="en-GB" dirty="0" smtClean="0"/>
              <a:t>Angeline Jolie</a:t>
            </a:r>
          </a:p>
          <a:p>
            <a:r>
              <a:rPr lang="en-GB" dirty="0" smtClean="0"/>
              <a:t>Johnny </a:t>
            </a:r>
            <a:r>
              <a:rPr lang="en-GB" dirty="0" err="1" smtClean="0"/>
              <a:t>Depp</a:t>
            </a:r>
            <a:endParaRPr lang="en-GB" dirty="0" smtClean="0"/>
          </a:p>
          <a:p>
            <a:r>
              <a:rPr lang="en-GB" dirty="0" smtClean="0"/>
              <a:t>Megan Fox</a:t>
            </a:r>
          </a:p>
          <a:p>
            <a:r>
              <a:rPr lang="en-GB" dirty="0" smtClean="0"/>
              <a:t>Colin </a:t>
            </a:r>
            <a:r>
              <a:rPr lang="en-GB" dirty="0" err="1" smtClean="0"/>
              <a:t>Farrel</a:t>
            </a:r>
            <a:endParaRPr lang="en-GB" dirty="0" smtClean="0"/>
          </a:p>
          <a:p>
            <a:r>
              <a:rPr lang="en-GB" dirty="0" smtClean="0"/>
              <a:t>Princess Diana</a:t>
            </a:r>
          </a:p>
          <a:p>
            <a:r>
              <a:rPr lang="en-GB" dirty="0" smtClean="0"/>
              <a:t>Kelly Holmes</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people self-harm?</a:t>
            </a:r>
            <a:endParaRPr lang="en-GB" dirty="0"/>
          </a:p>
        </p:txBody>
      </p:sp>
      <p:sp>
        <p:nvSpPr>
          <p:cNvPr id="3" name="Content Placeholder 2"/>
          <p:cNvSpPr>
            <a:spLocks noGrp="1"/>
          </p:cNvSpPr>
          <p:nvPr>
            <p:ph idx="1"/>
          </p:nvPr>
        </p:nvSpPr>
        <p:spPr/>
        <p:txBody>
          <a:bodyPr>
            <a:normAutofit/>
          </a:bodyPr>
          <a:lstStyle/>
          <a:p>
            <a:pPr>
              <a:buNone/>
            </a:pPr>
            <a:r>
              <a:rPr lang="en-GB" b="1" u="sng" dirty="0" err="1" smtClean="0"/>
              <a:t>Sociodemographic</a:t>
            </a:r>
            <a:r>
              <a:rPr lang="en-GB" b="1" u="sng" dirty="0" smtClean="0"/>
              <a:t> and educational factors</a:t>
            </a:r>
          </a:p>
          <a:p>
            <a:pPr>
              <a:buNone/>
            </a:pPr>
            <a:r>
              <a:rPr lang="en-GB" dirty="0" smtClean="0"/>
              <a:t>•</a:t>
            </a:r>
            <a:r>
              <a:rPr lang="en-GB" sz="2400" dirty="0" smtClean="0"/>
              <a:t>Sex (female for self-harm and male for suicide)—most countries*</a:t>
            </a:r>
          </a:p>
          <a:p>
            <a:pPr>
              <a:buNone/>
            </a:pPr>
            <a:r>
              <a:rPr lang="en-GB" sz="2400" dirty="0" smtClean="0"/>
              <a:t>•Low socioeconomic status*</a:t>
            </a:r>
          </a:p>
          <a:p>
            <a:pPr>
              <a:buNone/>
            </a:pPr>
            <a:r>
              <a:rPr lang="en-GB" sz="2400" dirty="0" smtClean="0"/>
              <a:t>•Lesbian, gay, bisexual, or transgender sexual orientation</a:t>
            </a:r>
          </a:p>
          <a:p>
            <a:pPr>
              <a:buNone/>
            </a:pPr>
            <a:r>
              <a:rPr lang="en-GB" sz="2400" dirty="0" smtClean="0"/>
              <a:t>•Restricted educational achievement*</a:t>
            </a:r>
          </a:p>
          <a:p>
            <a:endParaRPr lang="en-GB" dirty="0" smtClean="0"/>
          </a:p>
          <a:p>
            <a:pPr lvl="1"/>
            <a:endParaRPr lang="en-GB" dirty="0" smtClean="0"/>
          </a:p>
          <a:p>
            <a:pPr lvl="1"/>
            <a:endParaRPr lang="en-GB" dirty="0" smtClean="0"/>
          </a:p>
        </p:txBody>
      </p:sp>
    </p:spTree>
    <p:extLst>
      <p:ext uri="{BB962C8B-B14F-4D97-AF65-F5344CB8AC3E}">
        <p14:creationId xmlns:p14="http://schemas.microsoft.com/office/powerpoint/2010/main" val="18027666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people self-harm?</a:t>
            </a:r>
            <a:endParaRPr lang="en-GB" dirty="0"/>
          </a:p>
        </p:txBody>
      </p:sp>
      <p:sp>
        <p:nvSpPr>
          <p:cNvPr id="3" name="Content Placeholder 2"/>
          <p:cNvSpPr>
            <a:spLocks noGrp="1"/>
          </p:cNvSpPr>
          <p:nvPr>
            <p:ph idx="1"/>
          </p:nvPr>
        </p:nvSpPr>
        <p:spPr/>
        <p:txBody>
          <a:bodyPr>
            <a:normAutofit fontScale="62500" lnSpcReduction="20000"/>
          </a:bodyPr>
          <a:lstStyle/>
          <a:p>
            <a:pPr>
              <a:buNone/>
            </a:pPr>
            <a:r>
              <a:rPr lang="en-GB" sz="2900" b="1" u="sng" dirty="0" smtClean="0"/>
              <a:t>Individual negative life events and family adversity</a:t>
            </a:r>
            <a:endParaRPr lang="en-GB" sz="2900" u="sng" dirty="0" smtClean="0"/>
          </a:p>
          <a:p>
            <a:pPr>
              <a:buNone/>
            </a:pPr>
            <a:r>
              <a:rPr lang="en-GB" dirty="0" smtClean="0"/>
              <a:t>•Parental separation or divorce*</a:t>
            </a:r>
          </a:p>
          <a:p>
            <a:pPr>
              <a:buNone/>
            </a:pPr>
            <a:r>
              <a:rPr lang="en-GB" dirty="0" smtClean="0"/>
              <a:t>•Parental death*</a:t>
            </a:r>
          </a:p>
          <a:p>
            <a:pPr>
              <a:buNone/>
            </a:pPr>
            <a:r>
              <a:rPr lang="en-GB" dirty="0" smtClean="0"/>
              <a:t>•Adverse childhood experiences*</a:t>
            </a:r>
          </a:p>
          <a:p>
            <a:pPr>
              <a:buNone/>
            </a:pPr>
            <a:r>
              <a:rPr lang="en-GB" dirty="0" smtClean="0"/>
              <a:t>•History of physical or sexual abuse</a:t>
            </a:r>
          </a:p>
          <a:p>
            <a:pPr>
              <a:buNone/>
            </a:pPr>
            <a:r>
              <a:rPr lang="en-GB" dirty="0" smtClean="0"/>
              <a:t>•Parental mental disorder*</a:t>
            </a:r>
          </a:p>
          <a:p>
            <a:pPr>
              <a:buNone/>
            </a:pPr>
            <a:r>
              <a:rPr lang="en-GB" dirty="0" smtClean="0"/>
              <a:t>•Family history of suicidal behaviour*</a:t>
            </a:r>
          </a:p>
          <a:p>
            <a:pPr>
              <a:buNone/>
            </a:pPr>
            <a:r>
              <a:rPr lang="en-GB" dirty="0" smtClean="0"/>
              <a:t>•Marital or family discord</a:t>
            </a:r>
          </a:p>
          <a:p>
            <a:pPr>
              <a:buNone/>
            </a:pPr>
            <a:r>
              <a:rPr lang="en-GB" dirty="0" smtClean="0"/>
              <a:t>•Bullying</a:t>
            </a:r>
          </a:p>
          <a:p>
            <a:pPr>
              <a:buNone/>
            </a:pPr>
            <a:r>
              <a:rPr lang="en-GB" dirty="0" smtClean="0"/>
              <a:t>•Interpersonal difficulties*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people self-harm?</a:t>
            </a:r>
            <a:endParaRPr lang="en-GB" dirty="0"/>
          </a:p>
        </p:txBody>
      </p:sp>
      <p:sp>
        <p:nvSpPr>
          <p:cNvPr id="3" name="Content Placeholder 2"/>
          <p:cNvSpPr>
            <a:spLocks noGrp="1"/>
          </p:cNvSpPr>
          <p:nvPr>
            <p:ph idx="1"/>
          </p:nvPr>
        </p:nvSpPr>
        <p:spPr>
          <a:xfrm>
            <a:off x="755576" y="1844824"/>
            <a:ext cx="7583487" cy="4208930"/>
          </a:xfrm>
        </p:spPr>
        <p:txBody>
          <a:bodyPr>
            <a:normAutofit fontScale="70000" lnSpcReduction="20000"/>
          </a:bodyPr>
          <a:lstStyle/>
          <a:p>
            <a:pPr>
              <a:buNone/>
            </a:pPr>
            <a:r>
              <a:rPr lang="en-GB" sz="2800" b="1" u="sng" dirty="0" smtClean="0"/>
              <a:t>Psychiatric and psychological factors</a:t>
            </a:r>
            <a:endParaRPr lang="en-GB" sz="2800" u="sng" dirty="0" smtClean="0"/>
          </a:p>
          <a:p>
            <a:pPr>
              <a:buNone/>
            </a:pPr>
            <a:r>
              <a:rPr lang="en-GB" dirty="0" smtClean="0"/>
              <a:t>•Mental disorder*, especially depression, anxiety, attention deficit hyperactivity disorder</a:t>
            </a:r>
          </a:p>
          <a:p>
            <a:pPr>
              <a:buNone/>
            </a:pPr>
            <a:r>
              <a:rPr lang="en-GB" dirty="0" smtClean="0"/>
              <a:t>•Drug and alcohol misuse*</a:t>
            </a:r>
          </a:p>
          <a:p>
            <a:pPr>
              <a:buNone/>
            </a:pPr>
            <a:r>
              <a:rPr lang="en-GB" dirty="0" smtClean="0"/>
              <a:t>•Impulsivity</a:t>
            </a:r>
          </a:p>
          <a:p>
            <a:pPr>
              <a:buNone/>
            </a:pPr>
            <a:r>
              <a:rPr lang="en-GB" dirty="0" smtClean="0"/>
              <a:t>•Low self-esteem</a:t>
            </a:r>
          </a:p>
          <a:p>
            <a:pPr>
              <a:buNone/>
            </a:pPr>
            <a:r>
              <a:rPr lang="en-GB" dirty="0" smtClean="0"/>
              <a:t>•Poor social problem-solving</a:t>
            </a:r>
          </a:p>
          <a:p>
            <a:pPr>
              <a:buNone/>
            </a:pPr>
            <a:r>
              <a:rPr lang="en-GB" dirty="0" smtClean="0"/>
              <a:t>•Perfectionism-	</a:t>
            </a:r>
            <a:r>
              <a:rPr lang="en-GB" sz="1700" dirty="0" smtClean="0"/>
              <a:t>One dimension of perfectionism, an individual's belief that others hold 			unrealistic expectations of them, needs particular attention because it 			can decrease the threshold above which negative life events lead to distress.</a:t>
            </a:r>
          </a:p>
          <a:p>
            <a:pPr>
              <a:buNone/>
            </a:pPr>
            <a:r>
              <a:rPr lang="en-GB" dirty="0" smtClean="0"/>
              <a:t>•Hopelessness*</a:t>
            </a:r>
          </a:p>
          <a:p>
            <a:endParaRPr lang="en-GB" dirty="0" smtClean="0"/>
          </a:p>
          <a:p>
            <a:endParaRPr lang="en-GB"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people self-harm?</a:t>
            </a:r>
            <a:endParaRPr lang="en-GB" dirty="0"/>
          </a:p>
        </p:txBody>
      </p:sp>
      <p:sp>
        <p:nvSpPr>
          <p:cNvPr id="3" name="Content Placeholder 2"/>
          <p:cNvSpPr>
            <a:spLocks noGrp="1"/>
          </p:cNvSpPr>
          <p:nvPr>
            <p:ph idx="1"/>
          </p:nvPr>
        </p:nvSpPr>
        <p:spPr/>
        <p:txBody>
          <a:bodyPr>
            <a:normAutofit/>
          </a:bodyPr>
          <a:lstStyle/>
          <a:p>
            <a:r>
              <a:rPr lang="en-GB" sz="4800" dirty="0" smtClean="0"/>
              <a:t>CONTROL</a:t>
            </a:r>
          </a:p>
          <a:p>
            <a:pPr>
              <a:buNone/>
            </a:pPr>
            <a:r>
              <a:rPr lang="en-GB" sz="4800" dirty="0" smtClean="0"/>
              <a:t>BUT</a:t>
            </a:r>
          </a:p>
          <a:p>
            <a:r>
              <a:rPr lang="en-GB" sz="4800" dirty="0" smtClean="0"/>
              <a:t>USUALLY LOSE CONTROL</a:t>
            </a:r>
            <a:endParaRPr lang="en-GB" sz="4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683568" y="1772816"/>
            <a:ext cx="7925275" cy="3312765"/>
          </a:xfrm>
          <a:prstGeom prst="rect">
            <a:avLst/>
          </a:prstGeom>
          <a:noFill/>
          <a:ln w="9525" cap="flat">
            <a:noFill/>
            <a:round/>
            <a:headEnd/>
            <a:tailEnd/>
          </a:ln>
          <a:effectLst/>
        </p:spPr>
      </p:pic>
      <p:sp>
        <p:nvSpPr>
          <p:cNvPr id="4099" name="Text Box 3"/>
          <p:cNvSpPr txBox="1">
            <a:spLocks noChangeArrowheads="1"/>
          </p:cNvSpPr>
          <p:nvPr/>
        </p:nvSpPr>
        <p:spPr bwMode="auto">
          <a:xfrm>
            <a:off x="952500" y="6477000"/>
            <a:ext cx="8255000" cy="227013"/>
          </a:xfrm>
          <a:prstGeom prst="rect">
            <a:avLst/>
          </a:prstGeom>
          <a:noFill/>
          <a:ln w="9525" cap="flat">
            <a:noFill/>
            <a:round/>
            <a:headEnd/>
            <a:tailEnd/>
          </a:ln>
          <a:effectLst/>
        </p:spPr>
        <p:txBody>
          <a:bodyPr lIns="90000" tIns="45000"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900" i="1">
                <a:solidFill>
                  <a:srgbClr val="FFFFFF"/>
                </a:solidFill>
              </a:rPr>
              <a:t>The Lancet</a:t>
            </a:r>
            <a:r>
              <a:rPr lang="en-US" sz="900">
                <a:solidFill>
                  <a:srgbClr val="FFFFFF"/>
                </a:solidFill>
              </a:rPr>
              <a:t> 2012 379, 2373-2382DOI: (10.1016/S0140-6736(12)60322-5) </a:t>
            </a:r>
          </a:p>
        </p:txBody>
      </p:sp>
      <p:sp>
        <p:nvSpPr>
          <p:cNvPr id="4100" name="Text Box 4"/>
          <p:cNvSpPr txBox="1">
            <a:spLocks noChangeArrowheads="1"/>
          </p:cNvSpPr>
          <p:nvPr/>
        </p:nvSpPr>
        <p:spPr bwMode="auto">
          <a:xfrm>
            <a:off x="952500" y="6624638"/>
            <a:ext cx="5556250" cy="231775"/>
          </a:xfrm>
          <a:prstGeom prst="rect">
            <a:avLst/>
          </a:prstGeom>
          <a:noFill/>
          <a:ln w="9525" cap="flat">
            <a:noFill/>
            <a:round/>
            <a:headEnd/>
            <a:tailEnd/>
          </a:ln>
          <a:effectLst/>
        </p:spPr>
        <p:txBody>
          <a:bodyPr lIns="90000" tIns="46800" rIns="90000" bIns="46800" anchor="ctr"/>
          <a:lstStyle/>
          <a:p>
            <a:pPr>
              <a:tabLst>
                <a:tab pos="723900" algn="l"/>
                <a:tab pos="1447800" algn="l"/>
                <a:tab pos="2171700" algn="l"/>
                <a:tab pos="2895600" algn="l"/>
                <a:tab pos="3619500" algn="l"/>
                <a:tab pos="4343400" algn="l"/>
                <a:tab pos="5067300" algn="l"/>
              </a:tabLst>
            </a:pPr>
            <a:r>
              <a:rPr lang="en-US" sz="900">
                <a:solidFill>
                  <a:srgbClr val="FFFFFF"/>
                </a:solidFill>
              </a:rPr>
              <a:t>Copyright © 2012 Elsevier Ltd</a:t>
            </a:r>
            <a:r>
              <a:rPr lang="en-US" sz="900">
                <a:solidFill>
                  <a:srgbClr val="FFFFFF"/>
                </a:solidFill>
                <a:hlinkClick r:id="rId4"/>
              </a:rPr>
              <a:t> Terms and Conditions</a:t>
            </a:r>
          </a:p>
        </p:txBody>
      </p:sp>
      <p:pic>
        <p:nvPicPr>
          <p:cNvPr id="4101" name="Picture 5"/>
          <p:cNvPicPr>
            <a:picLocks noChangeAspect="1" noChangeArrowheads="1"/>
          </p:cNvPicPr>
          <p:nvPr/>
        </p:nvPicPr>
        <p:blipFill>
          <a:blip r:embed="rId5" cstate="print"/>
          <a:srcRect/>
          <a:stretch>
            <a:fillRect/>
          </a:stretch>
        </p:blipFill>
        <p:spPr bwMode="auto">
          <a:xfrm>
            <a:off x="79375" y="6064250"/>
            <a:ext cx="708025" cy="793750"/>
          </a:xfrm>
          <a:prstGeom prst="rect">
            <a:avLst/>
          </a:prstGeom>
          <a:noFill/>
          <a:ln w="9525" cap="flat">
            <a:noFill/>
            <a:round/>
            <a:headEnd/>
            <a:tailEnd/>
          </a:ln>
          <a:effectLst/>
        </p:spPr>
      </p:pic>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flow diagram of two theories of self-harm."/>
          <p:cNvPicPr>
            <a:picLocks noChangeAspect="1" noChangeArrowheads="1"/>
          </p:cNvPicPr>
          <p:nvPr/>
        </p:nvPicPr>
        <p:blipFill>
          <a:blip r:embed="rId2" cstate="print"/>
          <a:srcRect/>
          <a:stretch>
            <a:fillRect/>
          </a:stretch>
        </p:blipFill>
        <p:spPr bwMode="auto">
          <a:xfrm>
            <a:off x="2843808" y="836712"/>
            <a:ext cx="4176464" cy="5137052"/>
          </a:xfrm>
          <a:prstGeom prst="rect">
            <a:avLst/>
          </a:prstGeom>
          <a:noFill/>
        </p:spPr>
      </p:pic>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assess Self Harm</a:t>
            </a:r>
            <a:endParaRPr lang="en-GB" dirty="0"/>
          </a:p>
        </p:txBody>
      </p:sp>
      <p:sp>
        <p:nvSpPr>
          <p:cNvPr id="3" name="Content Placeholder 2"/>
          <p:cNvSpPr>
            <a:spLocks noGrp="1"/>
          </p:cNvSpPr>
          <p:nvPr>
            <p:ph idx="1"/>
          </p:nvPr>
        </p:nvSpPr>
        <p:spPr/>
        <p:txBody>
          <a:bodyPr>
            <a:normAutofit fontScale="85000" lnSpcReduction="10000"/>
          </a:bodyPr>
          <a:lstStyle/>
          <a:p>
            <a:pPr fontAlgn="t"/>
            <a:r>
              <a:rPr lang="en-GB" dirty="0" smtClean="0"/>
              <a:t>Always treat people with same care, respect and privacy as any patient – Oxford findings  </a:t>
            </a:r>
            <a:r>
              <a:rPr lang="en-GB" sz="1600" dirty="0" smtClean="0"/>
              <a:t>Saunders KE  Attitudes and knowledge of clinical staff regarding people who self-harm: a systematic review. J Affect </a:t>
            </a:r>
            <a:r>
              <a:rPr lang="en-GB" sz="1600" dirty="0" err="1" smtClean="0"/>
              <a:t>Disord</a:t>
            </a:r>
            <a:r>
              <a:rPr lang="en-GB" sz="1600" dirty="0" smtClean="0"/>
              <a:t> 2012;139:205–16</a:t>
            </a:r>
            <a:endParaRPr lang="en-GB" dirty="0" smtClean="0"/>
          </a:p>
          <a:p>
            <a:pPr fontAlgn="base"/>
            <a:r>
              <a:rPr lang="en-GB" dirty="0" smtClean="0"/>
              <a:t>Trust, support and engagement</a:t>
            </a:r>
          </a:p>
          <a:p>
            <a:pPr fontAlgn="base"/>
            <a:r>
              <a:rPr lang="en-GB" dirty="0" smtClean="0"/>
              <a:t>Remember they are likely to be distressed by it to</a:t>
            </a:r>
          </a:p>
          <a:p>
            <a:pPr fontAlgn="base"/>
            <a:r>
              <a:rPr lang="en-GB" dirty="0" smtClean="0"/>
              <a:t>Ask the patient to use their own words to explain their reasons*</a:t>
            </a:r>
          </a:p>
          <a:p>
            <a:pPr fontAlgn="base"/>
            <a:r>
              <a:rPr lang="en-GB" dirty="0" smtClean="0"/>
              <a:t>Involve them in decision making and choices of treatment</a:t>
            </a:r>
          </a:p>
          <a:p>
            <a:pPr fontAlgn="base"/>
            <a:r>
              <a:rPr lang="en-GB" dirty="0" smtClean="0"/>
              <a:t>Non-judgemental approach</a:t>
            </a:r>
          </a:p>
          <a:p>
            <a:pPr fontAlgn="t">
              <a:buNone/>
            </a:pPr>
            <a:r>
              <a:rPr lang="en-GB" dirty="0" smtClean="0"/>
              <a:t>*</a:t>
            </a:r>
            <a:r>
              <a:rPr lang="en-GB" sz="1500" i="1" dirty="0" smtClean="0"/>
              <a:t>being </a:t>
            </a:r>
            <a:r>
              <a:rPr lang="en-GB" sz="1500" i="1" dirty="0" smtClean="0">
                <a:solidFill>
                  <a:srgbClr val="FF0000"/>
                </a:solidFill>
              </a:rPr>
              <a:t>listened to </a:t>
            </a:r>
            <a:r>
              <a:rPr lang="en-GB" sz="1500" i="1" dirty="0" smtClean="0"/>
              <a:t>is deemed extremely important, especially by females - </a:t>
            </a:r>
            <a:r>
              <a:rPr lang="en-GB" sz="1200" dirty="0" smtClean="0"/>
              <a:t>Fortune S, Adolescents’ views on preventing self-harm. A large community study. Soc Psychiatry </a:t>
            </a:r>
            <a:r>
              <a:rPr lang="en-GB" sz="1200" dirty="0" err="1" smtClean="0"/>
              <a:t>Psychiatr</a:t>
            </a:r>
            <a:r>
              <a:rPr lang="en-GB" sz="1200" dirty="0" smtClean="0"/>
              <a:t> </a:t>
            </a:r>
            <a:r>
              <a:rPr lang="en-GB" sz="1200" dirty="0" err="1" smtClean="0"/>
              <a:t>Epidemiol</a:t>
            </a:r>
            <a:r>
              <a:rPr lang="en-GB" sz="1200" dirty="0" smtClean="0"/>
              <a:t> 2008;43:96–104.</a:t>
            </a:r>
            <a:endParaRPr lang="en-GB" sz="1500" i="1" dirty="0" smtClean="0"/>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assess Self Harm</a:t>
            </a:r>
            <a:endParaRPr lang="en-GB" dirty="0"/>
          </a:p>
        </p:txBody>
      </p:sp>
      <p:sp>
        <p:nvSpPr>
          <p:cNvPr id="3" name="Content Placeholder 2"/>
          <p:cNvSpPr>
            <a:spLocks noGrp="1"/>
          </p:cNvSpPr>
          <p:nvPr>
            <p:ph idx="1"/>
          </p:nvPr>
        </p:nvSpPr>
        <p:spPr/>
        <p:txBody>
          <a:bodyPr>
            <a:normAutofit fontScale="85000" lnSpcReduction="20000"/>
          </a:bodyPr>
          <a:lstStyle/>
          <a:p>
            <a:pPr fontAlgn="base"/>
            <a:r>
              <a:rPr lang="en-GB" dirty="0" smtClean="0"/>
              <a:t>Maintain continuity of therapeutic relationships wherever possible</a:t>
            </a:r>
            <a:r>
              <a:rPr lang="en-GB" dirty="0" smtClean="0">
                <a:solidFill>
                  <a:srgbClr val="FF0000"/>
                </a:solidFill>
              </a:rPr>
              <a:t> </a:t>
            </a:r>
          </a:p>
          <a:p>
            <a:pPr fontAlgn="base"/>
            <a:r>
              <a:rPr lang="en-GB" dirty="0" smtClean="0"/>
              <a:t>Ensure note keeping and communication to team is sensitive</a:t>
            </a:r>
          </a:p>
          <a:p>
            <a:pPr fontAlgn="base"/>
            <a:r>
              <a:rPr lang="en-GB" dirty="0" smtClean="0"/>
              <a:t>be familiar with local and national resources, as well as organisations and websites that offer information and/or support for people who self-harm</a:t>
            </a:r>
          </a:p>
          <a:p>
            <a:pPr fontAlgn="base"/>
            <a:r>
              <a:rPr lang="en-GB" dirty="0" smtClean="0"/>
              <a:t>Offer the person who self-harms relevant written and verbal information about, and give time to discuss with them, the following:</a:t>
            </a:r>
          </a:p>
          <a:p>
            <a:pPr marL="457200" indent="-457200" fontAlgn="base">
              <a:buFont typeface="+mj-lt"/>
              <a:buAutoNum type="alphaLcPeriod"/>
            </a:pPr>
            <a:r>
              <a:rPr lang="en-GB" dirty="0" smtClean="0"/>
              <a:t>the dangers and long-term outcomes associated with self-harm</a:t>
            </a:r>
          </a:p>
          <a:p>
            <a:pPr marL="457200" indent="-457200" fontAlgn="base">
              <a:buFont typeface="+mj-lt"/>
              <a:buAutoNum type="alphaLcPeriod"/>
            </a:pPr>
            <a:r>
              <a:rPr lang="en-GB" dirty="0" smtClean="0"/>
              <a:t>the available interventions and possible strategies available to help reduce self-harm and/or its consequences</a:t>
            </a:r>
          </a:p>
          <a:p>
            <a:pPr fontAlgn="base"/>
            <a:endParaRPr lang="en-GB" dirty="0" smtClean="0"/>
          </a:p>
          <a:p>
            <a:endParaRPr lang="en-GB"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Adam Connor</a:t>
            </a:r>
            <a:endParaRPr lang="en-GB" dirty="0"/>
          </a:p>
        </p:txBody>
      </p:sp>
      <p:sp>
        <p:nvSpPr>
          <p:cNvPr id="3" name="Content Placeholder 2"/>
          <p:cNvSpPr>
            <a:spLocks noGrp="1"/>
          </p:cNvSpPr>
          <p:nvPr>
            <p:ph idx="1"/>
          </p:nvPr>
        </p:nvSpPr>
        <p:spPr/>
        <p:txBody>
          <a:bodyPr/>
          <a:lstStyle/>
          <a:p>
            <a:r>
              <a:rPr lang="en-GB" dirty="0" smtClean="0"/>
              <a:t>GP – Nottingham University Health Service</a:t>
            </a:r>
          </a:p>
          <a:p>
            <a:r>
              <a:rPr lang="en-GB" dirty="0" smtClean="0"/>
              <a:t>Predominately student practice 40K patients</a:t>
            </a:r>
          </a:p>
          <a:p>
            <a:r>
              <a:rPr lang="en-GB" dirty="0" smtClean="0"/>
              <a:t>65% of patients aged 18-25 years</a:t>
            </a:r>
          </a:p>
          <a:p>
            <a:r>
              <a:rPr lang="en-GB" dirty="0" smtClean="0"/>
              <a:t>Mental Health Lead for the practice</a:t>
            </a:r>
          </a:p>
          <a:p>
            <a:r>
              <a:rPr lang="en-GB" dirty="0" smtClean="0"/>
              <a:t>Project Lead for Self Harm at UNHS</a:t>
            </a:r>
          </a:p>
          <a:p>
            <a:r>
              <a:rPr lang="en-GB" dirty="0" smtClean="0"/>
              <a:t>Section 12 approved under Mental Health Act</a:t>
            </a:r>
          </a:p>
          <a:p>
            <a:endParaRPr lang="en-GB" dirty="0"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assess Self Harm</a:t>
            </a:r>
            <a:endParaRPr lang="en-GB" dirty="0"/>
          </a:p>
        </p:txBody>
      </p:sp>
      <p:sp>
        <p:nvSpPr>
          <p:cNvPr id="3" name="Content Placeholder 2"/>
          <p:cNvSpPr>
            <a:spLocks noGrp="1"/>
          </p:cNvSpPr>
          <p:nvPr>
            <p:ph idx="1"/>
          </p:nvPr>
        </p:nvSpPr>
        <p:spPr/>
        <p:txBody>
          <a:bodyPr>
            <a:normAutofit/>
          </a:bodyPr>
          <a:lstStyle/>
          <a:p>
            <a:pPr fontAlgn="base"/>
            <a:r>
              <a:rPr lang="en-GB" dirty="0" smtClean="0"/>
              <a:t>treatment of any associated mental health conditions </a:t>
            </a:r>
            <a:endParaRPr lang="en-GB" dirty="0" smtClean="0">
              <a:solidFill>
                <a:srgbClr val="FF0000"/>
              </a:solidFill>
            </a:endParaRPr>
          </a:p>
          <a:p>
            <a:pPr fontAlgn="base"/>
            <a:r>
              <a:rPr lang="en-GB" dirty="0" smtClean="0"/>
              <a:t>Discuss with the patient about telling carers/parents and whether they need your help to facilitate dialogue</a:t>
            </a:r>
          </a:p>
          <a:p>
            <a:pPr fontAlgn="base"/>
            <a:r>
              <a:rPr lang="en-GB" dirty="0" smtClean="0"/>
              <a:t>THOROUGH ASSESSMENT/PSYCHOSOCIAL ASSESSMENT IMPROVES OUTCOME</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Next?</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Harm reductions are unlikely to work – e.g. ice cubes and elastic bands</a:t>
            </a:r>
          </a:p>
          <a:p>
            <a:r>
              <a:rPr lang="en-GB" dirty="0" smtClean="0"/>
              <a:t>Harm minimisation – cut this way, not that way may be seen as a form of collusion or affirmation</a:t>
            </a:r>
          </a:p>
          <a:p>
            <a:r>
              <a:rPr lang="en-GB" dirty="0" smtClean="0"/>
              <a:t>It is not a phase</a:t>
            </a:r>
          </a:p>
          <a:p>
            <a:r>
              <a:rPr lang="en-GB" dirty="0" smtClean="0"/>
              <a:t>It is not what they “need” now – it is an expression of internal distress and generally the individual wants recognition of that distress even if not ready to deal with it yet</a:t>
            </a:r>
          </a:p>
          <a:p>
            <a:r>
              <a:rPr lang="en-GB" dirty="0" smtClean="0"/>
              <a:t>The more time and structure therapeutic relationship there is the better longer term outcomes.  ?Beyond the time constraints of most G.P.’s</a:t>
            </a:r>
          </a:p>
          <a:p>
            <a:r>
              <a:rPr lang="en-GB" dirty="0" smtClean="0"/>
              <a:t>Consider specialist services &amp; refer OR local training of staff</a:t>
            </a:r>
            <a:endParaRPr lang="en-GB" dirty="0"/>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Self Harm not DSH</a:t>
            </a:r>
          </a:p>
          <a:p>
            <a:r>
              <a:rPr lang="en-GB" dirty="0" smtClean="0"/>
              <a:t>Die by Suicide</a:t>
            </a:r>
          </a:p>
          <a:p>
            <a:r>
              <a:rPr lang="en-GB" dirty="0" smtClean="0"/>
              <a:t>Listen to the Story</a:t>
            </a:r>
          </a:p>
          <a:p>
            <a:r>
              <a:rPr lang="en-GB" dirty="0" smtClean="0"/>
              <a:t>Stop before referring</a:t>
            </a:r>
          </a:p>
          <a:p>
            <a:r>
              <a:rPr lang="en-GB" dirty="0" smtClean="0"/>
              <a:t>Discuss the management with the patient</a:t>
            </a:r>
            <a:endParaRPr lang="en-GB" dirty="0"/>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Thanks</a:t>
            </a:r>
            <a:endParaRPr lang="en-GB" dirty="0"/>
          </a:p>
        </p:txBody>
      </p:sp>
      <p:sp>
        <p:nvSpPr>
          <p:cNvPr id="3" name="Content Placeholder 2"/>
          <p:cNvSpPr>
            <a:spLocks noGrp="1"/>
          </p:cNvSpPr>
          <p:nvPr>
            <p:ph idx="1"/>
          </p:nvPr>
        </p:nvSpPr>
        <p:spPr/>
        <p:txBody>
          <a:bodyPr/>
          <a:lstStyle/>
          <a:p>
            <a:r>
              <a:rPr lang="en-GB" dirty="0" smtClean="0"/>
              <a:t>Dr </a:t>
            </a:r>
            <a:r>
              <a:rPr lang="en-GB" smtClean="0"/>
              <a:t>Ellen Townsend </a:t>
            </a:r>
            <a:r>
              <a:rPr lang="en-GB" dirty="0" smtClean="0"/>
              <a:t>– School of Psychology, University of Nottingham</a:t>
            </a:r>
          </a:p>
          <a:p>
            <a:r>
              <a:rPr lang="en-GB" dirty="0" smtClean="0"/>
              <a:t>Professor Di Bailey – School Health Sciences, Nottingham Trent University</a:t>
            </a:r>
          </a:p>
          <a:p>
            <a:r>
              <a:rPr lang="en-GB" dirty="0" smtClean="0"/>
              <a:t>Emma Nielsen - School of Psychology, University of Nottingham</a:t>
            </a:r>
            <a:endParaRPr lang="en-GB"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Interest in Self Harm</a:t>
            </a:r>
            <a:endParaRPr lang="en-GB" dirty="0"/>
          </a:p>
        </p:txBody>
      </p:sp>
      <p:sp>
        <p:nvSpPr>
          <p:cNvPr id="3" name="Content Placeholder 2"/>
          <p:cNvSpPr>
            <a:spLocks noGrp="1"/>
          </p:cNvSpPr>
          <p:nvPr>
            <p:ph idx="1"/>
          </p:nvPr>
        </p:nvSpPr>
        <p:spPr/>
        <p:txBody>
          <a:bodyPr/>
          <a:lstStyle/>
          <a:p>
            <a:r>
              <a:rPr lang="en-GB" dirty="0" smtClean="0"/>
              <a:t>Aware of self harm in young people at University</a:t>
            </a:r>
          </a:p>
          <a:p>
            <a:r>
              <a:rPr lang="en-GB" dirty="0" smtClean="0"/>
              <a:t>More concerned the more concealed self harm I saw.</a:t>
            </a:r>
          </a:p>
          <a:p>
            <a:r>
              <a:rPr lang="en-GB" dirty="0" smtClean="0"/>
              <a:t>Conference lecture that showed the link between suicide and self harm</a:t>
            </a:r>
          </a:p>
          <a:p>
            <a:r>
              <a:rPr lang="en-GB" dirty="0" smtClean="0"/>
              <a:t>My growing daughters with relevant aged peers and ever-expanding social media network</a:t>
            </a:r>
          </a:p>
          <a:p>
            <a:r>
              <a:rPr lang="en-GB" dirty="0" smtClean="0"/>
              <a:t>Experience at UNHS of DSH and suicide</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 Harm</a:t>
            </a:r>
            <a:endParaRPr lang="en-GB" dirty="0"/>
          </a:p>
        </p:txBody>
      </p:sp>
      <p:sp>
        <p:nvSpPr>
          <p:cNvPr id="3" name="Content Placeholder 2"/>
          <p:cNvSpPr>
            <a:spLocks noGrp="1"/>
          </p:cNvSpPr>
          <p:nvPr>
            <p:ph idx="1"/>
          </p:nvPr>
        </p:nvSpPr>
        <p:spPr/>
        <p:txBody>
          <a:bodyPr>
            <a:normAutofit/>
          </a:bodyPr>
          <a:lstStyle/>
          <a:p>
            <a:r>
              <a:rPr lang="en-GB" dirty="0" smtClean="0"/>
              <a:t>Most common 15 -24 </a:t>
            </a:r>
            <a:r>
              <a:rPr lang="en-GB" dirty="0" err="1" smtClean="0"/>
              <a:t>yr</a:t>
            </a:r>
            <a:r>
              <a:rPr lang="en-GB" dirty="0" smtClean="0"/>
              <a:t> old (10%)</a:t>
            </a:r>
          </a:p>
          <a:p>
            <a:r>
              <a:rPr lang="en-GB" dirty="0" smtClean="0"/>
              <a:t>F&gt;M (6:1 12-15yr)</a:t>
            </a:r>
          </a:p>
          <a:p>
            <a:r>
              <a:rPr lang="en-GB" dirty="0" smtClean="0"/>
              <a:t>Only 1 in 8 in community present to hospital (&gt; if OD)</a:t>
            </a:r>
          </a:p>
          <a:p>
            <a:r>
              <a:rPr lang="en-GB" dirty="0" smtClean="0"/>
              <a:t>Usually recurrent, 50% presenting to hospital have already self harmed and 18% will again and re-present within 12m</a:t>
            </a:r>
          </a:p>
        </p:txBody>
      </p:sp>
    </p:spTree>
    <p:extLst>
      <p:ext uri="{BB962C8B-B14F-4D97-AF65-F5344CB8AC3E}">
        <p14:creationId xmlns:p14="http://schemas.microsoft.com/office/powerpoint/2010/main" val="102599726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 Harm</a:t>
            </a:r>
            <a:endParaRPr lang="en-GB" dirty="0"/>
          </a:p>
        </p:txBody>
      </p:sp>
      <p:sp>
        <p:nvSpPr>
          <p:cNvPr id="3" name="Content Placeholder 2"/>
          <p:cNvSpPr>
            <a:spLocks noGrp="1"/>
          </p:cNvSpPr>
          <p:nvPr>
            <p:ph idx="1"/>
          </p:nvPr>
        </p:nvSpPr>
        <p:spPr/>
        <p:txBody>
          <a:bodyPr/>
          <a:lstStyle/>
          <a:p>
            <a:r>
              <a:rPr lang="en-GB" dirty="0" smtClean="0"/>
              <a:t>1 in 25 presenting to Emergency Department for self harm will die by suicide in the next 5 yr</a:t>
            </a:r>
          </a:p>
          <a:p>
            <a:r>
              <a:rPr lang="en-GB" dirty="0" smtClean="0"/>
              <a:t>40-60% of those who die by suicide have engaged in self harm</a:t>
            </a:r>
          </a:p>
          <a:p>
            <a:r>
              <a:rPr lang="en-GB" dirty="0" smtClean="0"/>
              <a:t>Suicide is the second most common cause of death in young people</a:t>
            </a:r>
          </a:p>
          <a:p>
            <a:r>
              <a:rPr lang="en-GB" dirty="0" smtClean="0"/>
              <a:t>Predictors of suicide include cutting as a modality, psychiatric treatment and male gender.</a:t>
            </a:r>
          </a:p>
          <a:p>
            <a:pPr>
              <a:buNone/>
            </a:pPr>
            <a:endParaRPr lang="en-GB"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2400" y="1795463"/>
            <a:ext cx="6350000" cy="29162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9" name="Text Box 3"/>
          <p:cNvSpPr txBox="1">
            <a:spLocks noChangeArrowheads="1"/>
          </p:cNvSpPr>
          <p:nvPr/>
        </p:nvSpPr>
        <p:spPr bwMode="auto">
          <a:xfrm>
            <a:off x="952500" y="6477000"/>
            <a:ext cx="8255000" cy="227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5pPr>
            <a:lvl6pPr marL="25146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6pPr>
            <a:lvl7pPr marL="29718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7pPr>
            <a:lvl8pPr marL="34290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8pPr>
            <a:lvl9pPr marL="38862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9pPr>
          </a:lstStyle>
          <a:p>
            <a:r>
              <a:rPr lang="en-US" altLang="en-US" sz="900" i="1" dirty="0"/>
              <a:t>The Lancet</a:t>
            </a:r>
            <a:r>
              <a:rPr lang="en-US" altLang="en-US" sz="900" dirty="0"/>
              <a:t> 2012 379, 2373-2382DOI: (10.1016/S0140-6736(12)60322-5) </a:t>
            </a:r>
          </a:p>
        </p:txBody>
      </p:sp>
      <p:sp>
        <p:nvSpPr>
          <p:cNvPr id="4100" name="Text Box 4"/>
          <p:cNvSpPr txBox="1">
            <a:spLocks noChangeArrowheads="1"/>
          </p:cNvSpPr>
          <p:nvPr/>
        </p:nvSpPr>
        <p:spPr bwMode="auto">
          <a:xfrm>
            <a:off x="952500" y="6624638"/>
            <a:ext cx="5556250" cy="231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1pPr>
            <a:lvl2pPr>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2pPr>
            <a:lvl3pPr>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3pPr>
            <a:lvl4pPr>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4pPr>
            <a:lvl5pPr>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5pPr>
            <a:lvl6pPr marL="25146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6pPr>
            <a:lvl7pPr marL="29718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7pPr>
            <a:lvl8pPr marL="34290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8pPr>
            <a:lvl9pPr marL="38862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9pPr>
          </a:lstStyle>
          <a:p>
            <a:r>
              <a:rPr lang="en-US" altLang="en-US" sz="900"/>
              <a:t>Copyright © 2012 Elsevier Ltd</a:t>
            </a:r>
            <a:r>
              <a:rPr lang="en-US" altLang="en-US" sz="900">
                <a:hlinkClick r:id="rId4"/>
              </a:rPr>
              <a:t> Terms and Conditions</a:t>
            </a:r>
          </a:p>
        </p:txBody>
      </p:sp>
      <p:pic>
        <p:nvPicPr>
          <p:cNvPr id="410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375" y="6064250"/>
            <a:ext cx="708025" cy="7937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76027571"/>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mean by Self-Harm?</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types of Self Harm are there?</a:t>
            </a:r>
            <a:endParaRPr lang="en-GB" dirty="0"/>
          </a:p>
        </p:txBody>
      </p:sp>
      <p:sp>
        <p:nvSpPr>
          <p:cNvPr id="3" name="Content Placeholder 2"/>
          <p:cNvSpPr>
            <a:spLocks noGrp="1"/>
          </p:cNvSpPr>
          <p:nvPr>
            <p:ph idx="1"/>
          </p:nvPr>
        </p:nvSpPr>
        <p:spPr>
          <a:xfrm>
            <a:off x="779463" y="1340768"/>
            <a:ext cx="7583487" cy="4696962"/>
          </a:xfrm>
        </p:spPr>
        <p:txBody>
          <a:bodyPr>
            <a:normAutofit fontScale="55000" lnSpcReduction="20000"/>
          </a:bodyPr>
          <a:lstStyle/>
          <a:p>
            <a:r>
              <a:rPr lang="en-GB" dirty="0" smtClean="0"/>
              <a:t>1 scratching and pinching</a:t>
            </a:r>
          </a:p>
          <a:p>
            <a:r>
              <a:rPr lang="en-GB" dirty="0" smtClean="0"/>
              <a:t>2  hitting objects, including punching and head banging</a:t>
            </a:r>
          </a:p>
          <a:p>
            <a:r>
              <a:rPr lang="en-GB" dirty="0" smtClean="0"/>
              <a:t>3 cutting</a:t>
            </a:r>
          </a:p>
          <a:p>
            <a:r>
              <a:rPr lang="en-GB" dirty="0" smtClean="0"/>
              <a:t>4 hitting self</a:t>
            </a:r>
          </a:p>
          <a:p>
            <a:r>
              <a:rPr lang="en-GB" dirty="0" smtClean="0"/>
              <a:t>5 ripping skin</a:t>
            </a:r>
          </a:p>
          <a:p>
            <a:r>
              <a:rPr lang="en-GB" dirty="0" smtClean="0"/>
              <a:t>6 carving</a:t>
            </a:r>
          </a:p>
          <a:p>
            <a:r>
              <a:rPr lang="en-GB" dirty="0" smtClean="0"/>
              <a:t>7 interfere with healing</a:t>
            </a:r>
          </a:p>
          <a:p>
            <a:r>
              <a:rPr lang="en-GB" dirty="0" smtClean="0"/>
              <a:t>8 burning</a:t>
            </a:r>
          </a:p>
          <a:p>
            <a:r>
              <a:rPr lang="en-GB" dirty="0" smtClean="0"/>
              <a:t>9 rubbing/scraping skin with sharp objects</a:t>
            </a:r>
          </a:p>
          <a:p>
            <a:r>
              <a:rPr lang="en-GB" dirty="0" smtClean="0"/>
              <a:t>10 hair pulling</a:t>
            </a:r>
          </a:p>
          <a:p>
            <a:r>
              <a:rPr lang="en-GB" dirty="0" smtClean="0"/>
              <a:t>Others = overdosing, swallow things, pull nails, cut hair, sexual behaviour, drug use, alcohol XS, spending money, breaking the law, body alteration, exercise, sabotage of study or work</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people self-harm?</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TRENDY?</a:t>
            </a:r>
          </a:p>
          <a:p>
            <a:r>
              <a:rPr lang="en-GB" dirty="0" smtClean="0"/>
              <a:t>ATTENTION SEEKING</a:t>
            </a:r>
          </a:p>
          <a:p>
            <a:pPr marL="457200" indent="-457200">
              <a:buFont typeface="+mj-lt"/>
              <a:buAutoNum type="alphaLcPeriod"/>
            </a:pPr>
            <a:r>
              <a:rPr lang="en-GB" dirty="0" smtClean="0"/>
              <a:t>From parents</a:t>
            </a:r>
          </a:p>
          <a:p>
            <a:pPr marL="457200" indent="-457200">
              <a:buFont typeface="+mj-lt"/>
              <a:buAutoNum type="alphaLcPeriod"/>
            </a:pPr>
            <a:r>
              <a:rPr lang="en-GB" dirty="0" smtClean="0"/>
              <a:t>Teachers</a:t>
            </a:r>
          </a:p>
          <a:p>
            <a:pPr marL="457200" indent="-457200">
              <a:buFont typeface="+mj-lt"/>
              <a:buAutoNum type="alphaLcPeriod"/>
            </a:pPr>
            <a:r>
              <a:rPr lang="en-GB" dirty="0" smtClean="0"/>
              <a:t>Friends</a:t>
            </a:r>
          </a:p>
          <a:p>
            <a:r>
              <a:rPr lang="en-GB" dirty="0" smtClean="0"/>
              <a:t>CRY FOR HELP?</a:t>
            </a:r>
          </a:p>
          <a:p>
            <a:r>
              <a:rPr lang="en-GB" dirty="0" smtClean="0"/>
              <a:t>EXPERIMENTATION</a:t>
            </a:r>
          </a:p>
          <a:p>
            <a:r>
              <a:rPr lang="en-GB" sz="4800" i="1" dirty="0" smtClean="0"/>
              <a:t>Largely</a:t>
            </a:r>
            <a:r>
              <a:rPr lang="en-GB" sz="4800" dirty="0" smtClean="0"/>
              <a:t> Myths</a:t>
            </a:r>
            <a:endParaRPr lang="en-GB" sz="4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sh theme">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dsh theme</Template>
  <TotalTime>1271</TotalTime>
  <Words>889</Words>
  <Application>Microsoft Office PowerPoint</Application>
  <PresentationFormat>On-screen Show (4:3)</PresentationFormat>
  <Paragraphs>146</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ＭＳ Ｐゴシック</vt:lpstr>
      <vt:lpstr>Arial</vt:lpstr>
      <vt:lpstr>Calibri</vt:lpstr>
      <vt:lpstr>IPAMincho</vt:lpstr>
      <vt:lpstr>Trebuchet MS</vt:lpstr>
      <vt:lpstr>Wingdings 2</vt:lpstr>
      <vt:lpstr>dsh theme</vt:lpstr>
      <vt:lpstr>Non-Fatal Self Injurious Behaviour – a growing  problem?</vt:lpstr>
      <vt:lpstr>Adam Connor</vt:lpstr>
      <vt:lpstr>My Interest in Self Harm</vt:lpstr>
      <vt:lpstr>Self Harm</vt:lpstr>
      <vt:lpstr>Self Harm</vt:lpstr>
      <vt:lpstr>PowerPoint Presentation</vt:lpstr>
      <vt:lpstr>What do we mean by Self-Harm?</vt:lpstr>
      <vt:lpstr>What types of Self Harm are there?</vt:lpstr>
      <vt:lpstr>Why do people self-harm?</vt:lpstr>
      <vt:lpstr>Who self Harms</vt:lpstr>
      <vt:lpstr>Celebrity Self Harmers</vt:lpstr>
      <vt:lpstr>Why do people self-harm?</vt:lpstr>
      <vt:lpstr>Why do people self-harm?</vt:lpstr>
      <vt:lpstr>Why do people self-harm?</vt:lpstr>
      <vt:lpstr>Why do people self-harm?</vt:lpstr>
      <vt:lpstr>PowerPoint Presentation</vt:lpstr>
      <vt:lpstr>PowerPoint Presentation</vt:lpstr>
      <vt:lpstr>How to assess Self Harm</vt:lpstr>
      <vt:lpstr>How to assess Self Harm</vt:lpstr>
      <vt:lpstr>How to assess Self Harm</vt:lpstr>
      <vt:lpstr>What Next?</vt:lpstr>
      <vt:lpstr>Summary</vt:lpstr>
      <vt:lpstr>Thanks</vt:lpstr>
    </vt:vector>
  </TitlesOfParts>
  <Company>NHS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Nottingham  Health Service Self Harm Project</dc:title>
  <dc:creator>admin</dc:creator>
  <cp:lastModifiedBy>User</cp:lastModifiedBy>
  <cp:revision>74</cp:revision>
  <dcterms:created xsi:type="dcterms:W3CDTF">2015-02-02T09:03:29Z</dcterms:created>
  <dcterms:modified xsi:type="dcterms:W3CDTF">2015-09-15T12:05:44Z</dcterms:modified>
</cp:coreProperties>
</file>