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38"/>
  </p:handoutMasterIdLst>
  <p:sldIdLst>
    <p:sldId id="257" r:id="rId5"/>
    <p:sldId id="264" r:id="rId6"/>
    <p:sldId id="262" r:id="rId7"/>
    <p:sldId id="263" r:id="rId8"/>
    <p:sldId id="258" r:id="rId9"/>
    <p:sldId id="285" r:id="rId10"/>
    <p:sldId id="259" r:id="rId11"/>
    <p:sldId id="265" r:id="rId12"/>
    <p:sldId id="266" r:id="rId13"/>
    <p:sldId id="267" r:id="rId14"/>
    <p:sldId id="268" r:id="rId15"/>
    <p:sldId id="269" r:id="rId16"/>
    <p:sldId id="270" r:id="rId17"/>
    <p:sldId id="271" r:id="rId18"/>
    <p:sldId id="277" r:id="rId19"/>
    <p:sldId id="272" r:id="rId20"/>
    <p:sldId id="273" r:id="rId21"/>
    <p:sldId id="274" r:id="rId22"/>
    <p:sldId id="275" r:id="rId23"/>
    <p:sldId id="276" r:id="rId24"/>
    <p:sldId id="278" r:id="rId25"/>
    <p:sldId id="283" r:id="rId26"/>
    <p:sldId id="279" r:id="rId27"/>
    <p:sldId id="280" r:id="rId28"/>
    <p:sldId id="282" r:id="rId29"/>
    <p:sldId id="281" r:id="rId30"/>
    <p:sldId id="290" r:id="rId31"/>
    <p:sldId id="291" r:id="rId32"/>
    <p:sldId id="288" r:id="rId33"/>
    <p:sldId id="289" r:id="rId34"/>
    <p:sldId id="286" r:id="rId35"/>
    <p:sldId id="260" r:id="rId36"/>
    <p:sldId id="28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FB9"/>
    <a:srgbClr val="6253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9" autoAdjust="0"/>
    <p:restoredTop sz="99851" autoAdjust="0"/>
  </p:normalViewPr>
  <p:slideViewPr>
    <p:cSldViewPr snapToGrid="0" snapToObjects="1">
      <p:cViewPr>
        <p:scale>
          <a:sx n="125" d="100"/>
          <a:sy n="125" d="100"/>
        </p:scale>
        <p:origin x="-127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16E22D-75C7-9544-836E-AF8A2C523934}" type="datetimeFigureOut">
              <a:rPr lang="en-US" smtClean="0"/>
              <a:pPr/>
              <a:t>9/27/2015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B5BDCC-1515-E74E-AF35-21D0BEB88D5F}" type="slidenum">
              <a:rPr lang="en-US" smtClean="0"/>
              <a:pPr/>
              <a:t>‹#›</a:t>
            </a:fld>
            <a:endParaRPr lang="en-US"/>
          </a:p>
        </p:txBody>
      </p:sp>
    </p:spTree>
    <p:extLst>
      <p:ext uri="{BB962C8B-B14F-4D97-AF65-F5344CB8AC3E}">
        <p14:creationId xmlns:p14="http://schemas.microsoft.com/office/powerpoint/2010/main" val="38887503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09" y="274124"/>
            <a:ext cx="6869296" cy="1470025"/>
          </a:xfrm>
        </p:spPr>
        <p:txBody>
          <a:bodyPr>
            <a:normAutofit/>
          </a:bodyPr>
          <a:lstStyle>
            <a:lvl1pPr algn="l">
              <a:defRPr sz="3200"/>
            </a:lvl1pPr>
          </a:lstStyle>
          <a:p>
            <a:r>
              <a:rPr lang="en-GB" dirty="0" smtClean="0"/>
              <a:t>Click to edit Master title style</a:t>
            </a:r>
            <a:endParaRPr lang="en-US" dirty="0"/>
          </a:p>
        </p:txBody>
      </p:sp>
      <p:sp>
        <p:nvSpPr>
          <p:cNvPr id="3" name="Subtitle 2"/>
          <p:cNvSpPr>
            <a:spLocks noGrp="1"/>
          </p:cNvSpPr>
          <p:nvPr>
            <p:ph type="subTitle" idx="1"/>
          </p:nvPr>
        </p:nvSpPr>
        <p:spPr>
          <a:xfrm>
            <a:off x="273308" y="1997332"/>
            <a:ext cx="8703795" cy="3984081"/>
          </a:xfrm>
        </p:spPr>
        <p:txBody>
          <a:bodyPr>
            <a:normAutofit/>
          </a:bodyPr>
          <a:lstStyle>
            <a:lvl1pPr marL="0" indent="0" algn="l">
              <a:buNone/>
              <a:defRPr sz="1800">
                <a:solidFill>
                  <a:srgbClr val="528FB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273681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DA43BF-6F9E-479B-B348-719018ED9BD4}" type="datetimeFigureOut">
              <a:rPr lang="en-GB" smtClean="0"/>
              <a:t>27/09/2015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EA21C8-9FB3-4B4A-A62E-DD23E8F2D308}" type="slidenum">
              <a:rPr lang="en-GB" smtClean="0"/>
              <a:t>‹#›</a:t>
            </a:fld>
            <a:endParaRPr lang="en-GB"/>
          </a:p>
        </p:txBody>
      </p:sp>
    </p:spTree>
    <p:extLst>
      <p:ext uri="{BB962C8B-B14F-4D97-AF65-F5344CB8AC3E}">
        <p14:creationId xmlns:p14="http://schemas.microsoft.com/office/powerpoint/2010/main" val="411947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0" y="6324600"/>
            <a:ext cx="1714500" cy="457200"/>
          </a:xfrm>
          <a:prstGeom prst="rect">
            <a:avLst/>
          </a:prstGeom>
          <a:ln/>
        </p:spPr>
        <p:txBody>
          <a:bodyPr/>
          <a:lstStyle>
            <a:lvl1pPr>
              <a:defRPr/>
            </a:lvl1pPr>
          </a:lstStyle>
          <a:p>
            <a:pPr>
              <a:defRPr/>
            </a:pPr>
            <a:r>
              <a:rPr lang="en-US"/>
              <a:t>September 2006</a:t>
            </a:r>
          </a:p>
        </p:txBody>
      </p:sp>
      <p:sp>
        <p:nvSpPr>
          <p:cNvPr id="3" name="Rectangle 5"/>
          <p:cNvSpPr>
            <a:spLocks noGrp="1" noChangeArrowheads="1"/>
          </p:cNvSpPr>
          <p:nvPr>
            <p:ph type="ftr" sz="quarter" idx="11"/>
          </p:nvPr>
        </p:nvSpPr>
        <p:spPr>
          <a:xfrm>
            <a:off x="576263" y="6324600"/>
            <a:ext cx="3995737" cy="457200"/>
          </a:xfrm>
          <a:prstGeom prst="rect">
            <a:avLst/>
          </a:prstGeom>
          <a:ln/>
        </p:spPr>
        <p:txBody>
          <a:bodyPr/>
          <a:lstStyle>
            <a:lvl1pPr>
              <a:defRPr/>
            </a:lvl1pPr>
          </a:lstStyle>
          <a:p>
            <a:pPr>
              <a:defRPr/>
            </a:pPr>
            <a:r>
              <a:rPr lang="en-US"/>
              <a:t>University of Bedfordshire</a:t>
            </a:r>
          </a:p>
        </p:txBody>
      </p:sp>
      <p:sp>
        <p:nvSpPr>
          <p:cNvPr id="4" name="Rectangle 6"/>
          <p:cNvSpPr>
            <a:spLocks noGrp="1" noChangeArrowheads="1"/>
          </p:cNvSpPr>
          <p:nvPr>
            <p:ph type="sldNum" sz="quarter" idx="12"/>
          </p:nvPr>
        </p:nvSpPr>
        <p:spPr>
          <a:xfrm>
            <a:off x="6286500" y="6324600"/>
            <a:ext cx="2271713" cy="457200"/>
          </a:xfrm>
          <a:prstGeom prst="rect">
            <a:avLst/>
          </a:prstGeom>
          <a:ln/>
        </p:spPr>
        <p:txBody>
          <a:bodyPr/>
          <a:lstStyle>
            <a:lvl1pPr>
              <a:defRPr/>
            </a:lvl1pPr>
          </a:lstStyle>
          <a:p>
            <a:fld id="{494E665E-36E8-40D7-B1B5-2D1FEE40B48F}" type="slidenum">
              <a:rPr lang="en-US" altLang="en-US"/>
              <a:pPr/>
              <a:t>‹#›</a:t>
            </a:fld>
            <a:endParaRPr lang="en-US" altLang="en-US"/>
          </a:p>
        </p:txBody>
      </p:sp>
    </p:spTree>
    <p:extLst>
      <p:ext uri="{BB962C8B-B14F-4D97-AF65-F5344CB8AC3E}">
        <p14:creationId xmlns:p14="http://schemas.microsoft.com/office/powerpoint/2010/main" val="4488790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190x250mm Powerpoint template1.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500" y="0"/>
            <a:ext cx="9003792" cy="6845808"/>
          </a:xfrm>
          <a:prstGeom prst="rect">
            <a:avLst/>
          </a:prstGeom>
        </p:spPr>
      </p:pic>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848003"/>
          </a:xfrm>
          <a:prstGeom prst="rect">
            <a:avLst/>
          </a:prstGeom>
        </p:spPr>
        <p:txBody>
          <a:bodyPr vert="horz" lIns="91440" tIns="45720" rIns="91440" bIns="45720" rtlCol="0">
            <a:normAutofit/>
          </a:bodyPr>
          <a:lstStyle/>
          <a:p>
            <a:pPr lvl="0"/>
            <a:r>
              <a:rPr lang="en-GB" dirty="0" smtClean="0"/>
              <a:t>Click to edit Master text styles</a:t>
            </a:r>
          </a:p>
          <a:p>
            <a:pPr lvl="2"/>
            <a:r>
              <a:rPr lang="en-GB" dirty="0" smtClean="0"/>
              <a:t>Second level</a:t>
            </a:r>
          </a:p>
        </p:txBody>
      </p:sp>
    </p:spTree>
    <p:extLst>
      <p:ext uri="{BB962C8B-B14F-4D97-AF65-F5344CB8AC3E}">
        <p14:creationId xmlns:p14="http://schemas.microsoft.com/office/powerpoint/2010/main" val="3591581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3600" b="0" kern="1200">
          <a:solidFill>
            <a:srgbClr val="62538F"/>
          </a:solidFill>
          <a:latin typeface="Arial"/>
          <a:ea typeface="+mj-ea"/>
          <a:cs typeface="Arial"/>
        </a:defRPr>
      </a:lvl1pPr>
    </p:titleStyle>
    <p:bodyStyle>
      <a:lvl1pPr marL="0" indent="0" algn="l" defTabSz="457200" rtl="0" eaLnBrk="1" latinLnBrk="0" hangingPunct="1">
        <a:spcBef>
          <a:spcPct val="20000"/>
        </a:spcBef>
        <a:buFont typeface="Arial"/>
        <a:buNone/>
        <a:defRPr sz="2400" kern="1200">
          <a:solidFill>
            <a:srgbClr val="528FB9"/>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528FB9"/>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528FB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528FB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528FB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nhs.uk/worthtalkingabout"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back-off.org/get-involved/" TargetMode="Externa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heckconsent.co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309" y="274124"/>
            <a:ext cx="6394443" cy="1470025"/>
          </a:xfrm>
        </p:spPr>
        <p:txBody>
          <a:bodyPr/>
          <a:lstStyle/>
          <a:p>
            <a:r>
              <a:rPr lang="en-GB" dirty="0"/>
              <a:t>'Let's talk about....Young peoples' sexual health!'</a:t>
            </a:r>
            <a:endParaRPr lang="en-US" dirty="0"/>
          </a:p>
        </p:txBody>
      </p:sp>
      <p:sp>
        <p:nvSpPr>
          <p:cNvPr id="3" name="Subtitle 2"/>
          <p:cNvSpPr>
            <a:spLocks noGrp="1"/>
          </p:cNvSpPr>
          <p:nvPr>
            <p:ph type="subTitle"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                                                     </a:t>
            </a:r>
          </a:p>
          <a:p>
            <a:endParaRPr lang="en-US" dirty="0"/>
          </a:p>
          <a:p>
            <a:r>
              <a:rPr lang="en-US" dirty="0" smtClean="0"/>
              <a:t>                                                     </a:t>
            </a:r>
          </a:p>
          <a:p>
            <a:endParaRPr lang="en-US" dirty="0"/>
          </a:p>
          <a:p>
            <a:r>
              <a:rPr lang="en-US" dirty="0" smtClean="0"/>
              <a:t>                                                     Julia Bradley</a:t>
            </a:r>
          </a:p>
          <a:p>
            <a:r>
              <a:rPr lang="en-US" dirty="0" smtClean="0"/>
              <a:t>                                         Education Manager/Lead Nurse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43" y="1744149"/>
            <a:ext cx="7900683" cy="333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967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What’s the solution to this? </a:t>
            </a:r>
            <a:endParaRPr lang="en-GB" dirty="0"/>
          </a:p>
        </p:txBody>
      </p:sp>
      <p:sp>
        <p:nvSpPr>
          <p:cNvPr id="3" name="Subtitle 2"/>
          <p:cNvSpPr>
            <a:spLocks noGrp="1"/>
          </p:cNvSpPr>
          <p:nvPr>
            <p:ph type="subTitle" idx="1"/>
          </p:nvPr>
        </p:nvSpPr>
        <p:spPr/>
        <p:txBody>
          <a:bodyPr/>
          <a:lstStyle/>
          <a:p>
            <a:endParaRPr lang="en-GB" altLang="en-US" b="1" dirty="0" smtClean="0">
              <a:latin typeface="Calibri" pitchFamily="34" charset="0"/>
            </a:endParaRPr>
          </a:p>
          <a:p>
            <a:endParaRPr lang="en-GB" altLang="en-US" b="1" dirty="0">
              <a:latin typeface="Calibri" pitchFamily="34" charset="0"/>
            </a:endParaRPr>
          </a:p>
          <a:p>
            <a:endParaRPr lang="en-GB" altLang="en-US" b="1" dirty="0" smtClean="0">
              <a:latin typeface="Calibri" pitchFamily="34" charset="0"/>
            </a:endParaRPr>
          </a:p>
          <a:p>
            <a:endParaRPr lang="en-GB" altLang="en-US" b="1" dirty="0">
              <a:latin typeface="Calibri" pitchFamily="34" charset="0"/>
            </a:endParaRPr>
          </a:p>
          <a:p>
            <a:endParaRPr lang="en-GB" altLang="en-US" b="1" dirty="0" smtClean="0">
              <a:latin typeface="Calibri" pitchFamily="34" charset="0"/>
            </a:endParaRPr>
          </a:p>
          <a:p>
            <a:endParaRPr lang="en-GB" altLang="en-US" b="1" dirty="0">
              <a:latin typeface="Calibri" pitchFamily="34" charset="0"/>
            </a:endParaRPr>
          </a:p>
          <a:p>
            <a:endParaRPr lang="en-GB" altLang="en-US" b="1" dirty="0" smtClean="0">
              <a:latin typeface="Calibri" pitchFamily="34" charset="0"/>
            </a:endParaRPr>
          </a:p>
          <a:p>
            <a:endParaRPr lang="en-GB" altLang="en-US" b="1" dirty="0">
              <a:latin typeface="Calibri" pitchFamily="34" charset="0"/>
            </a:endParaRPr>
          </a:p>
          <a:p>
            <a:r>
              <a:rPr lang="en-GB" altLang="en-US" b="1" dirty="0" smtClean="0">
                <a:latin typeface="Calibri" pitchFamily="34" charset="0"/>
              </a:rPr>
              <a:t>“</a:t>
            </a:r>
            <a:r>
              <a:rPr lang="en-GB" altLang="en-US" b="1" dirty="0">
                <a:latin typeface="Calibri" pitchFamily="34" charset="0"/>
              </a:rPr>
              <a:t>In the settings approach efforts are concentrated on working to make the setting itself a healthier place for people to live, work and play…The settings approach means combining healthy policies, in a healthy environment with complementary education programmes and initiatives.</a:t>
            </a:r>
            <a:r>
              <a:rPr lang="en-GB" altLang="en-US" b="1" dirty="0">
                <a:latin typeface="Calibri" pitchFamily="34" charset="0"/>
                <a:cs typeface="Times New Roman" pitchFamily="18" charset="0"/>
              </a:rPr>
              <a:t>”			</a:t>
            </a:r>
            <a:r>
              <a:rPr lang="en-US" altLang="en-US" sz="1200" dirty="0">
                <a:latin typeface="Calibri" pitchFamily="34" charset="0"/>
                <a:cs typeface="Times New Roman" pitchFamily="18" charset="0"/>
              </a:rPr>
              <a:t>Health Promotion Strategy for Ireland (DHC, 2000)</a:t>
            </a:r>
            <a:endParaRPr lang="en-GB" altLang="en-US" sz="1200" dirty="0">
              <a:latin typeface="Calibri" pitchFamily="34" charset="0"/>
              <a:cs typeface="Times New Roman" pitchFamily="18" charset="0"/>
            </a:endParaRP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51" y="2346821"/>
            <a:ext cx="26765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576" y="1744149"/>
            <a:ext cx="5312909" cy="227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253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t/>
            </a:r>
            <a:br>
              <a:rPr lang="en-GB" b="1" dirty="0" smtClean="0"/>
            </a:br>
            <a:r>
              <a:rPr lang="en-GB" b="1" dirty="0" smtClean="0"/>
              <a:t>University </a:t>
            </a:r>
            <a:r>
              <a:rPr lang="en-GB" b="1" dirty="0"/>
              <a:t>Context</a:t>
            </a:r>
            <a:br>
              <a:rPr lang="en-GB" b="1" dirty="0"/>
            </a:br>
            <a:endParaRPr lang="en-GB" dirty="0"/>
          </a:p>
        </p:txBody>
      </p:sp>
      <p:sp>
        <p:nvSpPr>
          <p:cNvPr id="3" name="Subtitle 2"/>
          <p:cNvSpPr>
            <a:spLocks noGrp="1"/>
          </p:cNvSpPr>
          <p:nvPr>
            <p:ph type="subTitle" idx="1"/>
          </p:nvPr>
        </p:nvSpPr>
        <p:spPr/>
        <p:txBody>
          <a:bodyPr>
            <a:normAutofit lnSpcReduction="10000"/>
          </a:bodyPr>
          <a:lstStyle/>
          <a:p>
            <a:pPr marL="269875" indent="-269875">
              <a:buFont typeface="Arial" pitchFamily="34" charset="0"/>
              <a:buChar char="•"/>
              <a:defRPr/>
            </a:pPr>
            <a:r>
              <a:rPr lang="en-GB" dirty="0"/>
              <a:t>More than 2.3 million students and 370,000 staff in 169 UK higher education institutions (Universities UK, 2008; HESA, 2009) – enormous potential to promote public health. </a:t>
            </a:r>
            <a:endParaRPr lang="en-GB" dirty="0" smtClean="0"/>
          </a:p>
          <a:p>
            <a:pPr>
              <a:defRPr/>
            </a:pPr>
            <a:endParaRPr lang="en-GB" dirty="0"/>
          </a:p>
          <a:p>
            <a:pPr marL="269875" indent="-269875">
              <a:buFont typeface="Arial" pitchFamily="34" charset="0"/>
              <a:buChar char="•"/>
              <a:defRPr/>
            </a:pPr>
            <a:r>
              <a:rPr lang="en-GB" dirty="0"/>
              <a:t>Historically, universities have served as settings for the delivery of specific projects on various priority issues, such as drugs, alcohol and mental health</a:t>
            </a:r>
            <a:r>
              <a:rPr lang="en-GB" dirty="0" smtClean="0"/>
              <a:t>.</a:t>
            </a:r>
          </a:p>
          <a:p>
            <a:pPr>
              <a:defRPr/>
            </a:pPr>
            <a:endParaRPr lang="en-GB" dirty="0"/>
          </a:p>
          <a:p>
            <a:pPr marL="269875" indent="-269875">
              <a:buFont typeface="Arial" pitchFamily="34" charset="0"/>
              <a:buChar char="•"/>
              <a:defRPr/>
            </a:pPr>
            <a:r>
              <a:rPr lang="en-GB" dirty="0"/>
              <a:t>Growing focus on staff well-being, reflecting strengthened policy focus on workplace health</a:t>
            </a:r>
            <a:r>
              <a:rPr lang="en-GB" dirty="0" smtClean="0"/>
              <a:t>.</a:t>
            </a:r>
          </a:p>
          <a:p>
            <a:pPr>
              <a:defRPr/>
            </a:pPr>
            <a:endParaRPr lang="en-GB" dirty="0"/>
          </a:p>
          <a:p>
            <a:pPr marL="269875" indent="-269875">
              <a:buFont typeface="Arial" pitchFamily="34" charset="0"/>
              <a:buChar char="•"/>
              <a:defRPr/>
            </a:pPr>
            <a:r>
              <a:rPr lang="en-GB" dirty="0"/>
              <a:t>Increasing interest in moving beyond single topic focus to develop more holistic and strategic ‘whole university’ approach – reflecting success of other settings initiatives (</a:t>
            </a:r>
            <a:r>
              <a:rPr lang="en-GB" dirty="0" err="1"/>
              <a:t>eg</a:t>
            </a:r>
            <a:r>
              <a:rPr lang="en-GB" dirty="0"/>
              <a:t> Healthy Schools , Healthy FE). </a:t>
            </a:r>
          </a:p>
          <a:p>
            <a:endParaRPr lang="en-GB" dirty="0"/>
          </a:p>
        </p:txBody>
      </p:sp>
    </p:spTree>
    <p:extLst>
      <p:ext uri="{BB962C8B-B14F-4D97-AF65-F5344CB8AC3E}">
        <p14:creationId xmlns:p14="http://schemas.microsoft.com/office/powerpoint/2010/main" val="2722825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Opportunities</a:t>
            </a:r>
            <a:endParaRPr lang="en-GB" dirty="0"/>
          </a:p>
        </p:txBody>
      </p:sp>
      <p:sp>
        <p:nvSpPr>
          <p:cNvPr id="3" name="Subtitle 2"/>
          <p:cNvSpPr>
            <a:spLocks noGrp="1"/>
          </p:cNvSpPr>
          <p:nvPr>
            <p:ph type="subTitle" idx="1"/>
          </p:nvPr>
        </p:nvSpPr>
        <p:spPr>
          <a:xfrm>
            <a:off x="273308" y="1744150"/>
            <a:ext cx="8703795" cy="4237264"/>
          </a:xfrm>
        </p:spPr>
        <p:txBody>
          <a:bodyPr>
            <a:normAutofit fontScale="92500" lnSpcReduction="20000"/>
          </a:bodyPr>
          <a:lstStyle/>
          <a:p>
            <a:r>
              <a:rPr lang="en-GB" dirty="0"/>
              <a:t>Nothing says you’ve arrived at university more than a free packet of condoms stuffed into your </a:t>
            </a:r>
            <a:r>
              <a:rPr lang="en-GB" dirty="0" err="1"/>
              <a:t>freshers’</a:t>
            </a:r>
            <a:r>
              <a:rPr lang="en-GB" dirty="0"/>
              <a:t> week welcome pack. That, and the mountain of leaflets flung under your door and pinned to communal kitchen walls advertising the habitual ‘naughty schoolgirl’ and </a:t>
            </a:r>
            <a:r>
              <a:rPr lang="en-GB" dirty="0" smtClean="0"/>
              <a:t>other themed </a:t>
            </a:r>
            <a:r>
              <a:rPr lang="en-GB" dirty="0"/>
              <a:t>club nights</a:t>
            </a:r>
            <a:r>
              <a:rPr lang="en-GB" dirty="0" smtClean="0"/>
              <a:t>.</a:t>
            </a:r>
          </a:p>
          <a:p>
            <a:endParaRPr lang="en-GB" dirty="0"/>
          </a:p>
          <a:p>
            <a:r>
              <a:rPr lang="en-GB" dirty="0"/>
              <a:t>Sex, drinking and clubbing ‘til you drop is considered to be a sort of rite of passage into university life. There are no parents around to nag you for the first time, no awkward conversations between last night’s lover and your mother over the breakfast table and not a soul around to tell you what and who you can and cannot do. </a:t>
            </a:r>
            <a:endParaRPr lang="en-GB" dirty="0" smtClean="0"/>
          </a:p>
          <a:p>
            <a:endParaRPr lang="en-GB" dirty="0"/>
          </a:p>
          <a:p>
            <a:endParaRPr lang="en-GB" dirty="0"/>
          </a:p>
          <a:p>
            <a:r>
              <a:rPr lang="en-GB" dirty="0" smtClean="0"/>
              <a:t>With </a:t>
            </a:r>
            <a:r>
              <a:rPr lang="en-GB" dirty="0"/>
              <a:t>alcohol abuse and the dangers caused by excessive drinking a concern among young adults, especially university students, the Healthy University Group at the University of the West of England-Bristol (UWE Bristol) </a:t>
            </a:r>
            <a:r>
              <a:rPr lang="en-GB" dirty="0" smtClean="0"/>
              <a:t>aimed </a:t>
            </a:r>
            <a:r>
              <a:rPr lang="en-GB" dirty="0"/>
              <a:t>to promote responsible drinking and alcohol awareness. The university </a:t>
            </a:r>
            <a:r>
              <a:rPr lang="en-GB" dirty="0" smtClean="0"/>
              <a:t>developed </a:t>
            </a:r>
            <a:r>
              <a:rPr lang="en-GB" dirty="0"/>
              <a:t>a ‘Have a Safe Night Out’ campaign, as well as online resources and the Healthy University Group are working to raise their profile and objectives, including responsible drinking, at a variety of student events. 	</a:t>
            </a:r>
            <a:r>
              <a:rPr lang="en-GB" dirty="0" smtClean="0"/>
              <a:t>This was all part of their Healthy Universities bid.</a:t>
            </a:r>
            <a:endParaRPr lang="en-GB"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514" y="209454"/>
            <a:ext cx="3105830" cy="144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227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Making the links</a:t>
            </a:r>
            <a:endParaRPr lang="en-GB" dirty="0"/>
          </a:p>
        </p:txBody>
      </p:sp>
      <p:sp>
        <p:nvSpPr>
          <p:cNvPr id="3" name="Subtitle 2"/>
          <p:cNvSpPr>
            <a:spLocks noGrp="1"/>
          </p:cNvSpPr>
          <p:nvPr>
            <p:ph type="subTitle" idx="1"/>
          </p:nvPr>
        </p:nvSpPr>
        <p:spPr>
          <a:xfrm>
            <a:off x="273308" y="1447800"/>
            <a:ext cx="8703795" cy="4533613"/>
          </a:xfrm>
        </p:spPr>
        <p:txBody>
          <a:bodyPr>
            <a:normAutofit fontScale="92500" lnSpcReduction="20000"/>
          </a:bodyPr>
          <a:lstStyle/>
          <a:p>
            <a:r>
              <a:rPr lang="en-GB" dirty="0"/>
              <a:t>Why promote sexual health services</a:t>
            </a:r>
            <a:r>
              <a:rPr lang="en-GB" dirty="0" smtClean="0"/>
              <a:t>?</a:t>
            </a:r>
          </a:p>
          <a:p>
            <a:endParaRPr lang="en-GB" dirty="0"/>
          </a:p>
          <a:p>
            <a:r>
              <a:rPr lang="en-GB" i="1" dirty="0"/>
              <a:t>“The clinics need to be more open, they need </a:t>
            </a:r>
            <a:r>
              <a:rPr lang="en-GB" i="1" dirty="0" smtClean="0"/>
              <a:t>to be </a:t>
            </a:r>
            <a:r>
              <a:rPr lang="en-GB" i="1" dirty="0"/>
              <a:t>more publicised… I was scared – I thought </a:t>
            </a:r>
            <a:r>
              <a:rPr lang="en-GB" i="1" dirty="0" smtClean="0"/>
              <a:t>this is </a:t>
            </a:r>
            <a:r>
              <a:rPr lang="en-GB" i="1" dirty="0"/>
              <a:t>a place that people go to when they have </a:t>
            </a:r>
            <a:r>
              <a:rPr lang="en-GB" i="1" dirty="0" smtClean="0"/>
              <a:t>sex and </a:t>
            </a:r>
            <a:r>
              <a:rPr lang="en-GB" i="1" dirty="0"/>
              <a:t>they </a:t>
            </a:r>
            <a:r>
              <a:rPr lang="en-GB" i="1" dirty="0" smtClean="0"/>
              <a:t>do something </a:t>
            </a:r>
            <a:r>
              <a:rPr lang="en-GB" i="1" dirty="0"/>
              <a:t>wrong – we need to </a:t>
            </a:r>
            <a:r>
              <a:rPr lang="en-GB" i="1" dirty="0" smtClean="0"/>
              <a:t>make clinics </a:t>
            </a:r>
            <a:r>
              <a:rPr lang="en-GB" i="1" dirty="0"/>
              <a:t>good places to go</a:t>
            </a:r>
            <a:r>
              <a:rPr lang="en-GB" i="1" dirty="0" smtClean="0"/>
              <a:t>.”</a:t>
            </a:r>
          </a:p>
          <a:p>
            <a:endParaRPr lang="en-GB" i="1" dirty="0"/>
          </a:p>
          <a:p>
            <a:r>
              <a:rPr lang="en-GB" dirty="0" smtClean="0"/>
              <a:t>There </a:t>
            </a:r>
            <a:r>
              <a:rPr lang="en-GB" dirty="0"/>
              <a:t>is variation in practice </a:t>
            </a:r>
            <a:r>
              <a:rPr lang="en-GB" dirty="0" smtClean="0"/>
              <a:t>in YP sexual health services across </a:t>
            </a:r>
            <a:r>
              <a:rPr lang="en-GB" dirty="0"/>
              <a:t>the country in terms of meeting </a:t>
            </a:r>
            <a:r>
              <a:rPr lang="en-GB" dirty="0" smtClean="0"/>
              <a:t>the standards </a:t>
            </a:r>
            <a:r>
              <a:rPr lang="en-GB" dirty="0"/>
              <a:t>set out in 'You're welcome' (DH 2007). </a:t>
            </a:r>
            <a:r>
              <a:rPr lang="en-GB" dirty="0" smtClean="0"/>
              <a:t>Some services </a:t>
            </a:r>
            <a:r>
              <a:rPr lang="en-GB" dirty="0"/>
              <a:t>will </a:t>
            </a:r>
            <a:r>
              <a:rPr lang="en-GB" dirty="0" smtClean="0"/>
              <a:t>surpass the </a:t>
            </a:r>
            <a:r>
              <a:rPr lang="en-GB" dirty="0"/>
              <a:t>standards, whereas others will not yet have met them</a:t>
            </a:r>
            <a:r>
              <a:rPr lang="en-GB" dirty="0" smtClean="0"/>
              <a:t>.</a:t>
            </a:r>
          </a:p>
          <a:p>
            <a:endParaRPr lang="en-GB" dirty="0"/>
          </a:p>
          <a:p>
            <a:r>
              <a:rPr lang="en-GB" dirty="0"/>
              <a:t>A service completes a self-assessment toolkit that is designed to asses whether they meet the criteria and are delivering young people friendly services</a:t>
            </a:r>
            <a:r>
              <a:rPr lang="en-GB" dirty="0" smtClean="0"/>
              <a:t>.</a:t>
            </a:r>
          </a:p>
          <a:p>
            <a:endParaRPr lang="en-GB" dirty="0"/>
          </a:p>
          <a:p>
            <a:r>
              <a:rPr lang="en-GB" b="1" dirty="0"/>
              <a:t>Since 2010 the Health Promotion Devon team</a:t>
            </a:r>
            <a:r>
              <a:rPr lang="en-GB" b="1" dirty="0" smtClean="0"/>
              <a:t>:</a:t>
            </a:r>
          </a:p>
          <a:p>
            <a:endParaRPr lang="en-GB" dirty="0"/>
          </a:p>
          <a:p>
            <a:r>
              <a:rPr lang="en-GB" dirty="0"/>
              <a:t>Coordinated the local implementation of You’re Welcome (now called 'Young People Friendly for the South West') </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165" y="143494"/>
            <a:ext cx="2533268" cy="171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192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309" y="274124"/>
            <a:ext cx="6869296" cy="968325"/>
          </a:xfrm>
        </p:spPr>
        <p:txBody>
          <a:bodyPr/>
          <a:lstStyle/>
          <a:p>
            <a:r>
              <a:rPr lang="en-GB" b="1" dirty="0"/>
              <a:t>Sexual Health Report </a:t>
            </a:r>
            <a:r>
              <a:rPr lang="en-GB" b="1" dirty="0" smtClean="0"/>
              <a:t>Card 2014</a:t>
            </a:r>
            <a:endParaRPr lang="en-GB" dirty="0"/>
          </a:p>
        </p:txBody>
      </p:sp>
      <p:sp>
        <p:nvSpPr>
          <p:cNvPr id="3" name="Subtitle 2"/>
          <p:cNvSpPr>
            <a:spLocks noGrp="1"/>
          </p:cNvSpPr>
          <p:nvPr>
            <p:ph type="subTitle" idx="1"/>
          </p:nvPr>
        </p:nvSpPr>
        <p:spPr/>
        <p:txBody>
          <a:bodyPr/>
          <a:lstStyle/>
          <a:p>
            <a:r>
              <a:rPr lang="en-GB" dirty="0"/>
              <a:t>Superdrug Online Doctor has ranked the sexual health services at the UK’s 50 most prestigious universities for the Superdrug 2014 Sexual Health Report Card. </a:t>
            </a:r>
            <a:endParaRPr lang="en-GB" dirty="0" smtClean="0"/>
          </a:p>
          <a:p>
            <a:endParaRPr lang="en-GB" dirty="0"/>
          </a:p>
          <a:p>
            <a:r>
              <a:rPr lang="en-GB" dirty="0" smtClean="0"/>
              <a:t>Each </a:t>
            </a:r>
            <a:r>
              <a:rPr lang="en-GB" dirty="0"/>
              <a:t>university has been scored against nine key service areas, ranging from on-campus STI testing information, through to sexual assault services and the distance of off-site services from the main university campus. </a:t>
            </a:r>
            <a:endParaRPr lang="en-GB" dirty="0" smtClean="0"/>
          </a:p>
          <a:p>
            <a:endParaRPr lang="en-GB" dirty="0"/>
          </a:p>
          <a:p>
            <a:r>
              <a:rPr lang="en-GB" dirty="0"/>
              <a:t>Overall, Exeter came 33rd in the rankings, with Bristol University taking the top spot</a:t>
            </a:r>
            <a:r>
              <a:rPr lang="en-GB" dirty="0" smtClean="0"/>
              <a:t>. According </a:t>
            </a:r>
            <a:r>
              <a:rPr lang="en-GB" dirty="0"/>
              <a:t>to the Report Card, Bristol “stood out for its forward-thinking </a:t>
            </a:r>
            <a:r>
              <a:rPr lang="en-GB" dirty="0" smtClean="0"/>
              <a:t>delivery methods</a:t>
            </a:r>
            <a:r>
              <a:rPr lang="en-GB" dirty="0"/>
              <a:t>, setting up dedicated social media profiles to deliver a range of </a:t>
            </a:r>
            <a:r>
              <a:rPr lang="en-GB" dirty="0" smtClean="0"/>
              <a:t>accessible information </a:t>
            </a:r>
            <a:r>
              <a:rPr lang="en-GB" dirty="0"/>
              <a:t>to help its students make informed choices about their own </a:t>
            </a:r>
            <a:r>
              <a:rPr lang="en-GB" dirty="0" smtClean="0"/>
              <a:t>sexual health </a:t>
            </a:r>
            <a:r>
              <a:rPr lang="en-GB" dirty="0"/>
              <a:t>needs.”</a:t>
            </a:r>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79" y="1090049"/>
            <a:ext cx="3658280" cy="75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22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Ranking &amp; Methodology</a:t>
            </a:r>
            <a:br>
              <a:rPr lang="en-GB" b="1" dirty="0"/>
            </a:br>
            <a:endParaRPr lang="en-GB" dirty="0"/>
          </a:p>
        </p:txBody>
      </p:sp>
      <p:sp>
        <p:nvSpPr>
          <p:cNvPr id="3" name="Subtitle 2"/>
          <p:cNvSpPr>
            <a:spLocks noGrp="1"/>
          </p:cNvSpPr>
          <p:nvPr>
            <p:ph type="subTitle" idx="1"/>
          </p:nvPr>
        </p:nvSpPr>
        <p:spPr>
          <a:xfrm>
            <a:off x="273308" y="1529247"/>
            <a:ext cx="8703795" cy="4523210"/>
          </a:xfrm>
        </p:spPr>
        <p:txBody>
          <a:bodyPr>
            <a:normAutofit fontScale="92500" lnSpcReduction="10000"/>
          </a:bodyPr>
          <a:lstStyle/>
          <a:p>
            <a:r>
              <a:rPr lang="en-GB" dirty="0" smtClean="0"/>
              <a:t>The </a:t>
            </a:r>
            <a:r>
              <a:rPr lang="en-GB" dirty="0"/>
              <a:t>research involved extensive data capture via student welfare representatives on campus, along with follow up secondary research on those centres and 'mystery shopper' approaches. The sexual health facilities of each university were graded on 11 separate categories including</a:t>
            </a:r>
            <a:r>
              <a:rPr lang="en-GB" dirty="0" smtClean="0"/>
              <a:t>:</a:t>
            </a:r>
          </a:p>
          <a:p>
            <a:endParaRPr lang="en-GB" dirty="0"/>
          </a:p>
          <a:p>
            <a:r>
              <a:rPr lang="en-GB" dirty="0"/>
              <a:t>Hours of Operation</a:t>
            </a:r>
          </a:p>
          <a:p>
            <a:r>
              <a:rPr lang="en-GB" dirty="0"/>
              <a:t>Drop Ins or require Appointments</a:t>
            </a:r>
          </a:p>
          <a:p>
            <a:r>
              <a:rPr lang="en-GB" dirty="0"/>
              <a:t>Location of Services</a:t>
            </a:r>
          </a:p>
          <a:p>
            <a:r>
              <a:rPr lang="en-GB" dirty="0"/>
              <a:t>Quality of Sexual Health Information On Site</a:t>
            </a:r>
          </a:p>
          <a:p>
            <a:r>
              <a:rPr lang="en-GB" dirty="0"/>
              <a:t>Condom &amp; Contraceptive Availability</a:t>
            </a:r>
          </a:p>
          <a:p>
            <a:r>
              <a:rPr lang="en-GB" dirty="0"/>
              <a:t>Quality of On-Campus Information</a:t>
            </a:r>
          </a:p>
          <a:p>
            <a:r>
              <a:rPr lang="en-GB" dirty="0"/>
              <a:t>Special Events &amp; Testing</a:t>
            </a:r>
          </a:p>
          <a:p>
            <a:r>
              <a:rPr lang="en-GB" dirty="0"/>
              <a:t>Sexual Assault Resources</a:t>
            </a:r>
          </a:p>
          <a:p>
            <a:r>
              <a:rPr lang="en-GB" dirty="0"/>
              <a:t>Student Satisfaction</a:t>
            </a:r>
          </a:p>
          <a:p>
            <a:r>
              <a:rPr lang="en-GB" dirty="0"/>
              <a:t>Overall Website Usability &amp; Quality</a:t>
            </a:r>
          </a:p>
          <a:p>
            <a:r>
              <a:rPr lang="en-GB" dirty="0"/>
              <a:t>Extra Credit</a:t>
            </a:r>
          </a:p>
          <a:p>
            <a:endParaRPr lang="en-GB" dirty="0"/>
          </a:p>
        </p:txBody>
      </p:sp>
    </p:spTree>
    <p:extLst>
      <p:ext uri="{BB962C8B-B14F-4D97-AF65-F5344CB8AC3E}">
        <p14:creationId xmlns:p14="http://schemas.microsoft.com/office/powerpoint/2010/main" val="2014864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Exeter vs Bristol</a:t>
            </a:r>
            <a:endParaRPr lang="en-GB" dirty="0"/>
          </a:p>
        </p:txBody>
      </p:sp>
      <p:sp>
        <p:nvSpPr>
          <p:cNvPr id="3" name="Subtitle 2"/>
          <p:cNvSpPr>
            <a:spLocks noGrp="1"/>
          </p:cNvSpPr>
          <p:nvPr>
            <p:ph type="subTitle"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08" y="2076259"/>
            <a:ext cx="8703795" cy="3279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039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Responses……</a:t>
            </a:r>
            <a:endParaRPr lang="en-GB" dirty="0"/>
          </a:p>
        </p:txBody>
      </p:sp>
      <p:sp>
        <p:nvSpPr>
          <p:cNvPr id="3" name="Subtitle 2"/>
          <p:cNvSpPr>
            <a:spLocks noGrp="1"/>
          </p:cNvSpPr>
          <p:nvPr>
            <p:ph type="subTitle" idx="1"/>
          </p:nvPr>
        </p:nvSpPr>
        <p:spPr/>
        <p:txBody>
          <a:bodyPr/>
          <a:lstStyle/>
          <a:p>
            <a:r>
              <a:rPr lang="en-GB" dirty="0"/>
              <a:t>The results were calculated using a combination of methods, such as mystery shopping, web research and online surveys.</a:t>
            </a:r>
            <a:endParaRPr lang="en-GB" dirty="0" smtClean="0"/>
          </a:p>
          <a:p>
            <a:endParaRPr lang="en-GB" dirty="0"/>
          </a:p>
          <a:p>
            <a:r>
              <a:rPr lang="en-GB" dirty="0" smtClean="0"/>
              <a:t>Dr </a:t>
            </a:r>
            <a:r>
              <a:rPr lang="en-GB" dirty="0"/>
              <a:t>Vik Mohan, GP at the Student Health Centre, commented he was: “a little surprised at the scores we received through this survey</a:t>
            </a:r>
            <a:r>
              <a:rPr lang="en-GB" dirty="0" smtClean="0"/>
              <a:t>.”</a:t>
            </a:r>
          </a:p>
          <a:p>
            <a:endParaRPr lang="en-GB" dirty="0"/>
          </a:p>
          <a:p>
            <a:r>
              <a:rPr lang="en-GB" dirty="0"/>
              <a:t>He added: “We will be taking this feedback seriously, and in particular will be reviewing the areas in which the feedback was suggestive of low levels of student satisfaction. This is not a survey instrument we have seen before, and will want to ensure that the areas highlighted for improvement reflect the priorities and needs of our students before making any changes.”</a:t>
            </a:r>
          </a:p>
          <a:p>
            <a:endParaRPr lang="en-GB" dirty="0"/>
          </a:p>
        </p:txBody>
      </p:sp>
    </p:spTree>
    <p:extLst>
      <p:ext uri="{BB962C8B-B14F-4D97-AF65-F5344CB8AC3E}">
        <p14:creationId xmlns:p14="http://schemas.microsoft.com/office/powerpoint/2010/main" val="668996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Devon Condom Card Scheme</a:t>
            </a:r>
            <a:endParaRPr lang="en-GB" dirty="0"/>
          </a:p>
        </p:txBody>
      </p:sp>
      <p:sp>
        <p:nvSpPr>
          <p:cNvPr id="3" name="Subtitle 2"/>
          <p:cNvSpPr>
            <a:spLocks noGrp="1"/>
          </p:cNvSpPr>
          <p:nvPr>
            <p:ph type="subTitle" idx="1"/>
          </p:nvPr>
        </p:nvSpPr>
        <p:spPr>
          <a:xfrm>
            <a:off x="273308" y="1665514"/>
            <a:ext cx="8703795" cy="4659086"/>
          </a:xfrm>
        </p:spPr>
        <p:txBody>
          <a:bodyPr>
            <a:normAutofit fontScale="85000" lnSpcReduction="20000"/>
          </a:bodyPr>
          <a:lstStyle/>
          <a:p>
            <a:r>
              <a:rPr lang="en-GB" b="1" dirty="0"/>
              <a:t>No Judgement, No Problem….</a:t>
            </a:r>
          </a:p>
          <a:p>
            <a:r>
              <a:rPr lang="en-GB" dirty="0"/>
              <a:t>….</a:t>
            </a:r>
            <a:r>
              <a:rPr lang="en-GB" b="1" dirty="0"/>
              <a:t>just good advice and free </a:t>
            </a:r>
            <a:r>
              <a:rPr lang="en-GB" b="1" dirty="0" smtClean="0"/>
              <a:t>condoms </a:t>
            </a:r>
          </a:p>
          <a:p>
            <a:r>
              <a:rPr lang="en-GB" b="1" dirty="0"/>
              <a:t>w</a:t>
            </a:r>
            <a:r>
              <a:rPr lang="en-GB" b="1" dirty="0" smtClean="0"/>
              <a:t>here </a:t>
            </a:r>
            <a:r>
              <a:rPr lang="en-GB" b="1" dirty="0"/>
              <a:t>you see this </a:t>
            </a:r>
            <a:r>
              <a:rPr lang="en-GB" b="1" dirty="0" smtClean="0"/>
              <a:t>sign</a:t>
            </a:r>
          </a:p>
          <a:p>
            <a:endParaRPr lang="en-GB" b="1" dirty="0" smtClean="0"/>
          </a:p>
          <a:p>
            <a:endParaRPr lang="en-GB" b="1" dirty="0"/>
          </a:p>
          <a:p>
            <a:pPr marL="285750" indent="-285750">
              <a:buFont typeface="Arial" panose="020B0604020202020204" pitchFamily="34" charset="0"/>
              <a:buChar char="•"/>
            </a:pPr>
            <a:r>
              <a:rPr lang="en-GB" b="1" dirty="0"/>
              <a:t>Young people in Devon can get free condoms wherever you see </a:t>
            </a:r>
            <a:r>
              <a:rPr lang="en-GB" b="1" dirty="0" smtClean="0"/>
              <a:t>the C-Card logo</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Drop in &amp; speak to a trained C-Card issuer for free, confidential help </a:t>
            </a:r>
            <a:r>
              <a:rPr lang="en-GB" b="1" dirty="0" smtClean="0"/>
              <a:t>and information</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You don’t have to be having sex to join the C-Card </a:t>
            </a:r>
            <a:r>
              <a:rPr lang="en-GB" b="1" dirty="0" smtClean="0"/>
              <a:t>scheme</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Sign up if you think the Devon C-Card is for </a:t>
            </a:r>
            <a:r>
              <a:rPr lang="en-GB" b="1" dirty="0" smtClean="0"/>
              <a:t>you</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You’ll be given a starter pack and you will be able to collect your </a:t>
            </a:r>
            <a:r>
              <a:rPr lang="en-GB" b="1" dirty="0" smtClean="0"/>
              <a:t>free condoms </a:t>
            </a:r>
            <a:r>
              <a:rPr lang="en-GB" b="1" dirty="0"/>
              <a:t>from anyone operating the C-Card </a:t>
            </a:r>
            <a:r>
              <a:rPr lang="en-GB" b="1" dirty="0" smtClean="0"/>
              <a:t>scheme</a:t>
            </a:r>
          </a:p>
          <a:p>
            <a:endParaRPr lang="en-GB" b="1" dirty="0"/>
          </a:p>
          <a:p>
            <a:r>
              <a:rPr lang="en-GB" b="1" dirty="0"/>
              <a:t>The C-Card is a totally free and confidential service for young people</a:t>
            </a:r>
            <a:r>
              <a:rPr lang="en-GB" b="1" dirty="0" smtClean="0"/>
              <a:t>. If </a:t>
            </a:r>
            <a:r>
              <a:rPr lang="en-GB" b="1" dirty="0"/>
              <a:t>you haven’t seen the logo around and would like to know </a:t>
            </a:r>
            <a:r>
              <a:rPr lang="en-GB" b="1" dirty="0" smtClean="0"/>
              <a:t>where </a:t>
            </a:r>
            <a:r>
              <a:rPr lang="en-GB" b="1" dirty="0"/>
              <a:t>to go in your area visit</a:t>
            </a:r>
            <a:r>
              <a:rPr lang="en-GB" b="1" dirty="0" smtClean="0"/>
              <a:t>:</a:t>
            </a:r>
          </a:p>
          <a:p>
            <a:r>
              <a:rPr lang="en-GB" b="1" dirty="0" smtClean="0"/>
              <a:t>                                                                  </a:t>
            </a:r>
          </a:p>
          <a:p>
            <a:r>
              <a:rPr lang="en-GB" b="1" dirty="0"/>
              <a:t> </a:t>
            </a:r>
            <a:r>
              <a:rPr lang="en-GB" b="1" dirty="0" smtClean="0"/>
              <a:t>                                            </a:t>
            </a:r>
            <a:r>
              <a:rPr lang="en-GB" dirty="0" smtClean="0">
                <a:solidFill>
                  <a:srgbClr val="0000FF"/>
                </a:solidFill>
                <a:hlinkClick r:id="rId2"/>
              </a:rPr>
              <a:t>www.</a:t>
            </a:r>
            <a:r>
              <a:rPr lang="en-GB" b="1" dirty="0" smtClean="0">
                <a:solidFill>
                  <a:srgbClr val="0000FF"/>
                </a:solidFill>
                <a:hlinkClick r:id="rId2"/>
              </a:rPr>
              <a:t>nhs</a:t>
            </a:r>
            <a:r>
              <a:rPr lang="en-GB" dirty="0" smtClean="0">
                <a:solidFill>
                  <a:srgbClr val="0000FF"/>
                </a:solidFill>
                <a:hlinkClick r:id="rId2"/>
              </a:rPr>
              <a:t>.uk/</a:t>
            </a:r>
            <a:r>
              <a:rPr lang="en-GB" b="1" dirty="0" smtClean="0">
                <a:solidFill>
                  <a:srgbClr val="0000FF"/>
                </a:solidFill>
                <a:hlinkClick r:id="rId2"/>
              </a:rPr>
              <a:t>worthtalkingabout</a:t>
            </a:r>
            <a:r>
              <a:rPr lang="en-GB" b="1" dirty="0" smtClean="0">
                <a:solidFill>
                  <a:srgbClr val="0000FF"/>
                </a:solidFill>
              </a:rPr>
              <a:t> </a:t>
            </a:r>
            <a:endParaRPr lang="en-GB" b="1" dirty="0"/>
          </a:p>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057" y="1126188"/>
            <a:ext cx="19812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38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3" y="380011"/>
            <a:ext cx="8654143" cy="633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15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Sexual health</a:t>
            </a:r>
            <a:endParaRPr lang="en-GB" dirty="0"/>
          </a:p>
        </p:txBody>
      </p:sp>
      <p:sp>
        <p:nvSpPr>
          <p:cNvPr id="3" name="Subtitle 2"/>
          <p:cNvSpPr>
            <a:spLocks noGrp="1"/>
          </p:cNvSpPr>
          <p:nvPr>
            <p:ph type="subTitle" idx="1"/>
          </p:nvPr>
        </p:nvSpPr>
        <p:spPr/>
        <p:txBody>
          <a:bodyPr>
            <a:normAutofit lnSpcReduction="10000"/>
          </a:bodyPr>
          <a:lstStyle/>
          <a:p>
            <a:r>
              <a:rPr lang="en-GB" sz="2800" dirty="0"/>
              <a:t>Sexual health is "</a:t>
            </a:r>
            <a:r>
              <a:rPr lang="en-GB" sz="2800" i="1" dirty="0"/>
              <a:t>a state of physical, emotional, mental and social well-being in relation </a:t>
            </a:r>
            <a:r>
              <a:rPr lang="en-GB" sz="2800" i="1" dirty="0" smtClean="0"/>
              <a:t>to sexuality</a:t>
            </a:r>
            <a:r>
              <a:rPr lang="en-GB" sz="2800" i="1" dirty="0"/>
              <a:t>...... Sexual health requires a positive and respectful approach to sexuality and </a:t>
            </a:r>
            <a:r>
              <a:rPr lang="en-GB" sz="2800" i="1" dirty="0" smtClean="0"/>
              <a:t>sexual relationships</a:t>
            </a:r>
            <a:r>
              <a:rPr lang="en-GB" sz="2800" i="1" dirty="0"/>
              <a:t>, as well as the possibility of having pleasurable and safe sexual experiences, free </a:t>
            </a:r>
            <a:r>
              <a:rPr lang="en-GB" sz="2800" i="1" dirty="0" smtClean="0"/>
              <a:t>of coercion</a:t>
            </a:r>
            <a:r>
              <a:rPr lang="en-GB" sz="2800" i="1" dirty="0"/>
              <a:t>, discrimination and violence.</a:t>
            </a:r>
            <a:r>
              <a:rPr lang="en-GB" sz="2800" dirty="0"/>
              <a:t>" </a:t>
            </a:r>
            <a:endParaRPr lang="en-GB" sz="2800" dirty="0" smtClean="0"/>
          </a:p>
          <a:p>
            <a:endParaRPr lang="en-GB" sz="2800" dirty="0"/>
          </a:p>
          <a:p>
            <a:r>
              <a:rPr lang="en-GB" sz="2800" dirty="0" smtClean="0"/>
              <a:t>(</a:t>
            </a:r>
            <a:r>
              <a:rPr lang="en-GB" sz="2800" dirty="0"/>
              <a:t>World Health Organisation definition)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204017"/>
            <a:ext cx="3042329" cy="154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8741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Impact of these initiatives?.......</a:t>
            </a:r>
            <a:endParaRPr lang="en-GB" dirty="0"/>
          </a:p>
        </p:txBody>
      </p:sp>
      <p:sp>
        <p:nvSpPr>
          <p:cNvPr id="3" name="Subtitle 2"/>
          <p:cNvSpPr>
            <a:spLocks noGrp="1"/>
          </p:cNvSpPr>
          <p:nvPr>
            <p:ph type="subTitle" idx="1"/>
          </p:nvPr>
        </p:nvSpPr>
        <p:spPr>
          <a:xfrm>
            <a:off x="273308" y="1545772"/>
            <a:ext cx="8703795" cy="4435642"/>
          </a:xfrm>
        </p:spPr>
        <p:txBody>
          <a:bodyPr>
            <a:normAutofit lnSpcReduction="10000"/>
          </a:bodyPr>
          <a:lstStyle/>
          <a:p>
            <a:endParaRPr lang="en-GB" dirty="0"/>
          </a:p>
          <a:p>
            <a:r>
              <a:rPr lang="en-GB" dirty="0"/>
              <a:t> </a:t>
            </a:r>
            <a:r>
              <a:rPr lang="en-GB" dirty="0" smtClean="0"/>
              <a:t>PHE – Jan 2014 </a:t>
            </a:r>
            <a:r>
              <a:rPr lang="en-GB" dirty="0"/>
              <a:t>National Chlamydia Screening Programme web survey report </a:t>
            </a:r>
            <a:endParaRPr lang="en-GB" dirty="0" smtClean="0"/>
          </a:p>
          <a:p>
            <a:endParaRPr lang="en-GB" dirty="0"/>
          </a:p>
          <a:p>
            <a:r>
              <a:rPr lang="en-GB" dirty="0" smtClean="0"/>
              <a:t>Chlamydia </a:t>
            </a:r>
            <a:r>
              <a:rPr lang="en-GB" dirty="0"/>
              <a:t>screening provides an opportunity to deliver safer sex messages to young adults: 90% of respondents reported that they were given sexual health information at their last </a:t>
            </a:r>
            <a:r>
              <a:rPr lang="en-GB" dirty="0" smtClean="0"/>
              <a:t>test</a:t>
            </a:r>
          </a:p>
          <a:p>
            <a:endParaRPr lang="en-GB" dirty="0"/>
          </a:p>
          <a:p>
            <a:r>
              <a:rPr lang="en-GB" dirty="0"/>
              <a:t>M</a:t>
            </a:r>
            <a:r>
              <a:rPr lang="en-GB" dirty="0" smtClean="0"/>
              <a:t>any </a:t>
            </a:r>
            <a:r>
              <a:rPr lang="en-GB" dirty="0"/>
              <a:t>respondents reported that testing had an impact on their knowledge and/or healthcare-seeking or sexual behaviour. After testing, the following proportion of respondents reported being more likely to: </a:t>
            </a:r>
            <a:endParaRPr lang="en-GB" dirty="0" smtClean="0"/>
          </a:p>
          <a:p>
            <a:endParaRPr lang="en-GB" dirty="0"/>
          </a:p>
          <a:p>
            <a:r>
              <a:rPr lang="en-GB" dirty="0"/>
              <a:t>o test for chlamydia again: 66% </a:t>
            </a:r>
          </a:p>
          <a:p>
            <a:r>
              <a:rPr lang="en-GB" dirty="0"/>
              <a:t>o use condoms with new partner: 62% </a:t>
            </a:r>
          </a:p>
          <a:p>
            <a:r>
              <a:rPr lang="en-GB" dirty="0"/>
              <a:t>o know how to avoid chlamydia 59% </a:t>
            </a:r>
          </a:p>
          <a:p>
            <a:r>
              <a:rPr lang="en-GB" dirty="0"/>
              <a:t>o have fewer sexual partners 30% </a:t>
            </a:r>
          </a:p>
          <a:p>
            <a:endParaRPr lang="en-GB" dirty="0"/>
          </a:p>
          <a:p>
            <a:endParaRPr lang="en-GB" dirty="0"/>
          </a:p>
        </p:txBody>
      </p:sp>
    </p:spTree>
    <p:extLst>
      <p:ext uri="{BB962C8B-B14F-4D97-AF65-F5344CB8AC3E}">
        <p14:creationId xmlns:p14="http://schemas.microsoft.com/office/powerpoint/2010/main" val="1203625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309" y="274124"/>
            <a:ext cx="6869296" cy="847105"/>
          </a:xfrm>
        </p:spPr>
        <p:txBody>
          <a:bodyPr/>
          <a:lstStyle/>
          <a:p>
            <a:r>
              <a:rPr lang="en-GB" dirty="0" smtClean="0"/>
              <a:t>Emergency contraception</a:t>
            </a:r>
            <a:endParaRPr lang="en-GB" dirty="0"/>
          </a:p>
        </p:txBody>
      </p:sp>
      <p:sp>
        <p:nvSpPr>
          <p:cNvPr id="3" name="Subtitle 2"/>
          <p:cNvSpPr>
            <a:spLocks noGrp="1"/>
          </p:cNvSpPr>
          <p:nvPr>
            <p:ph type="subTitle" idx="1"/>
          </p:nvPr>
        </p:nvSpPr>
        <p:spPr/>
        <p:txBody>
          <a:bodyPr>
            <a:normAutofit fontScale="70000" lnSpcReduction="20000"/>
          </a:bodyPr>
          <a:lstStyle/>
          <a:p>
            <a:endParaRPr lang="en-GB" dirty="0" smtClean="0"/>
          </a:p>
          <a:p>
            <a:endParaRPr lang="en-GB" dirty="0"/>
          </a:p>
          <a:p>
            <a:endParaRPr lang="en-GB" dirty="0" smtClean="0"/>
          </a:p>
          <a:p>
            <a:endParaRPr lang="en-GB" dirty="0"/>
          </a:p>
          <a:p>
            <a:endParaRPr lang="en-GB" dirty="0" smtClean="0"/>
          </a:p>
          <a:p>
            <a:r>
              <a:rPr lang="en-GB" b="1" dirty="0"/>
              <a:t>Where to get the Emergency Contraception Pill</a:t>
            </a:r>
          </a:p>
          <a:p>
            <a:r>
              <a:rPr lang="en-GB" dirty="0"/>
              <a:t>In addition to </a:t>
            </a:r>
            <a:r>
              <a:rPr lang="en-GB" b="1" dirty="0"/>
              <a:t>your GP</a:t>
            </a:r>
            <a:r>
              <a:rPr lang="en-GB" dirty="0"/>
              <a:t>, the following options are open to you</a:t>
            </a:r>
            <a:r>
              <a:rPr lang="en-GB" dirty="0" smtClean="0"/>
              <a:t>:</a:t>
            </a:r>
          </a:p>
          <a:p>
            <a:endParaRPr lang="en-GB" dirty="0"/>
          </a:p>
          <a:p>
            <a:r>
              <a:rPr lang="en-GB" b="1" dirty="0"/>
              <a:t>Contraception Service</a:t>
            </a:r>
            <a:r>
              <a:rPr lang="en-GB" dirty="0"/>
              <a:t> is open: Monday – Friday 9am – 6pm, Saturday 10am – 1pm, Sunday – Closed. Tel 01392 284 </a:t>
            </a:r>
            <a:r>
              <a:rPr lang="en-GB" dirty="0" smtClean="0"/>
              <a:t>931</a:t>
            </a:r>
          </a:p>
          <a:p>
            <a:endParaRPr lang="en-GB" dirty="0"/>
          </a:p>
          <a:p>
            <a:r>
              <a:rPr lang="en-GB" b="1" dirty="0" err="1"/>
              <a:t>Sidwell</a:t>
            </a:r>
            <a:r>
              <a:rPr lang="en-GB" b="1" dirty="0"/>
              <a:t> Street Walk-In Centre</a:t>
            </a:r>
            <a:r>
              <a:rPr lang="en-GB" dirty="0"/>
              <a:t> is open: Monday – Friday 7.30am – 6pm, </a:t>
            </a:r>
            <a:br>
              <a:rPr lang="en-GB" dirty="0"/>
            </a:br>
            <a:r>
              <a:rPr lang="en-GB" dirty="0"/>
              <a:t>Saturday 8.30am - 6pm, Sunday 10am – 4pm. Tel 01392 276 </a:t>
            </a:r>
            <a:r>
              <a:rPr lang="en-GB" dirty="0" smtClean="0"/>
              <a:t>892</a:t>
            </a:r>
          </a:p>
          <a:p>
            <a:endParaRPr lang="en-GB" dirty="0"/>
          </a:p>
          <a:p>
            <a:r>
              <a:rPr lang="en-GB" b="1" dirty="0" err="1"/>
              <a:t>Wonford</a:t>
            </a:r>
            <a:r>
              <a:rPr lang="en-GB" b="1" dirty="0"/>
              <a:t> RD&amp;E Walk-In Centre</a:t>
            </a:r>
            <a:r>
              <a:rPr lang="en-GB" dirty="0"/>
              <a:t> is open seven days a week – 7am – 10pm. The H1 and H2 bus service runs from the High street to the hospital regularly. Tel 01392 406 </a:t>
            </a:r>
            <a:r>
              <a:rPr lang="en-GB" dirty="0" smtClean="0"/>
              <a:t>300</a:t>
            </a:r>
          </a:p>
          <a:p>
            <a:endParaRPr lang="en-GB" dirty="0" smtClean="0"/>
          </a:p>
          <a:p>
            <a:endParaRPr lang="en-GB" dirty="0"/>
          </a:p>
          <a:p>
            <a:r>
              <a:rPr lang="en-GB" b="1" dirty="0"/>
              <a:t>Pharmacies</a:t>
            </a:r>
          </a:p>
          <a:p>
            <a:r>
              <a:rPr lang="en-GB" dirty="0"/>
              <a:t>If you are aged </a:t>
            </a:r>
            <a:r>
              <a:rPr lang="en-GB" b="1" dirty="0"/>
              <a:t>13-19 years</a:t>
            </a:r>
            <a:r>
              <a:rPr lang="en-GB" dirty="0"/>
              <a:t>, you can get the Emergency </a:t>
            </a:r>
            <a:r>
              <a:rPr lang="en-GB" dirty="0" smtClean="0"/>
              <a:t>Contraceptive </a:t>
            </a:r>
            <a:r>
              <a:rPr lang="en-GB" dirty="0"/>
              <a:t>Pill </a:t>
            </a:r>
            <a:r>
              <a:rPr lang="en-GB" b="1" dirty="0"/>
              <a:t>free</a:t>
            </a:r>
            <a:r>
              <a:rPr lang="en-GB" dirty="0"/>
              <a:t> at </a:t>
            </a:r>
            <a:r>
              <a:rPr lang="en-GB" dirty="0" smtClean="0"/>
              <a:t>Pharmacies throughout Devon.</a:t>
            </a:r>
            <a:endParaRPr lang="en-GB" dirty="0"/>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76411">
            <a:off x="674233" y="1192469"/>
            <a:ext cx="20478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35074">
            <a:off x="2564267" y="1060480"/>
            <a:ext cx="29051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83320">
            <a:off x="5557493" y="940018"/>
            <a:ext cx="2106391" cy="171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38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944562"/>
          </a:xfrm>
        </p:spPr>
        <p:txBody>
          <a:bodyPr>
            <a:normAutofit fontScale="90000"/>
          </a:bodyPr>
          <a:lstStyle/>
          <a:p>
            <a:r>
              <a:rPr lang="en-GB" b="1" dirty="0"/>
              <a:t>Advance supply of emergency hormonal </a:t>
            </a:r>
            <a:r>
              <a:rPr lang="en-GB" b="1" dirty="0" smtClean="0"/>
              <a:t>contraception?</a:t>
            </a:r>
            <a:endParaRPr lang="en-GB" dirty="0"/>
          </a:p>
        </p:txBody>
      </p:sp>
      <p:sp>
        <p:nvSpPr>
          <p:cNvPr id="3" name="Content Placeholder 2"/>
          <p:cNvSpPr>
            <a:spLocks noGrp="1"/>
          </p:cNvSpPr>
          <p:nvPr>
            <p:ph idx="1"/>
          </p:nvPr>
        </p:nvSpPr>
        <p:spPr>
          <a:xfrm>
            <a:off x="457200" y="1752600"/>
            <a:ext cx="7881257" cy="4695603"/>
          </a:xfrm>
        </p:spPr>
        <p:txBody>
          <a:bodyPr>
            <a:normAutofit fontScale="85000" lnSpcReduction="20000"/>
          </a:bodyPr>
          <a:lstStyle/>
          <a:p>
            <a:r>
              <a:rPr lang="en-GB" dirty="0" smtClean="0"/>
              <a:t>There </a:t>
            </a:r>
            <a:r>
              <a:rPr lang="en-GB" dirty="0"/>
              <a:t>is strong evidence from 4 RCTs </a:t>
            </a:r>
            <a:r>
              <a:rPr lang="en-GB" dirty="0" smtClean="0"/>
              <a:t>to </a:t>
            </a:r>
            <a:r>
              <a:rPr lang="en-GB" dirty="0"/>
              <a:t>support </a:t>
            </a:r>
            <a:r>
              <a:rPr lang="en-GB" dirty="0" smtClean="0"/>
              <a:t>the advance </a:t>
            </a:r>
            <a:r>
              <a:rPr lang="en-GB" dirty="0"/>
              <a:t>provision of EHC </a:t>
            </a:r>
            <a:r>
              <a:rPr lang="en-GB" dirty="0" smtClean="0"/>
              <a:t>to young </a:t>
            </a:r>
            <a:r>
              <a:rPr lang="en-GB" dirty="0"/>
              <a:t>people to </a:t>
            </a:r>
            <a:r>
              <a:rPr lang="en-GB" dirty="0" smtClean="0"/>
              <a:t>increase EHC </a:t>
            </a:r>
            <a:r>
              <a:rPr lang="en-GB" dirty="0"/>
              <a:t>use. In most cases increased use was not at </a:t>
            </a:r>
            <a:r>
              <a:rPr lang="en-GB" dirty="0" smtClean="0"/>
              <a:t>the expense </a:t>
            </a:r>
            <a:r>
              <a:rPr lang="en-GB" dirty="0"/>
              <a:t>of </a:t>
            </a:r>
            <a:r>
              <a:rPr lang="en-GB" dirty="0" smtClean="0"/>
              <a:t>other contraceptive </a:t>
            </a:r>
            <a:r>
              <a:rPr lang="en-GB" dirty="0"/>
              <a:t>use, and did not </a:t>
            </a:r>
            <a:r>
              <a:rPr lang="en-GB" dirty="0" smtClean="0"/>
              <a:t>promote risky </a:t>
            </a:r>
            <a:r>
              <a:rPr lang="en-GB" dirty="0"/>
              <a:t>sexual </a:t>
            </a:r>
            <a:r>
              <a:rPr lang="en-GB" dirty="0" smtClean="0"/>
              <a:t>behaviour.  </a:t>
            </a:r>
          </a:p>
          <a:p>
            <a:endParaRPr lang="en-GB" dirty="0" smtClean="0"/>
          </a:p>
          <a:p>
            <a:r>
              <a:rPr lang="en-GB" dirty="0" smtClean="0"/>
              <a:t>NICE</a:t>
            </a:r>
            <a:r>
              <a:rPr lang="en-GB" dirty="0"/>
              <a:t>, the NHS rationing body, wants to issue advice to GPs and chemists to give all women access to ‘advance provision’ of emergency contraception</a:t>
            </a:r>
            <a:r>
              <a:rPr lang="en-GB" dirty="0" smtClean="0"/>
              <a:t>.</a:t>
            </a:r>
          </a:p>
          <a:p>
            <a:endParaRPr lang="en-GB" dirty="0"/>
          </a:p>
          <a:p>
            <a:r>
              <a:rPr lang="en-GB" dirty="0" smtClean="0"/>
              <a:t>Critics </a:t>
            </a:r>
            <a:r>
              <a:rPr lang="en-GB" dirty="0"/>
              <a:t>say the move could fuel promiscuity and also lead to a rise in sexually-transmitted infections - because the pill is only taken after unprotected sex</a:t>
            </a:r>
            <a:r>
              <a:rPr lang="en-GB" dirty="0" smtClean="0"/>
              <a:t>.</a:t>
            </a:r>
          </a:p>
          <a:p>
            <a:endParaRPr lang="en-GB" dirty="0"/>
          </a:p>
          <a:p>
            <a:r>
              <a:rPr lang="en-GB" dirty="0" smtClean="0"/>
              <a:t>                       </a:t>
            </a:r>
            <a:r>
              <a:rPr lang="en-GB" dirty="0"/>
              <a:t>What do you think?.......</a:t>
            </a:r>
          </a:p>
          <a:p>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2848106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Pregnancy testing……</a:t>
            </a:r>
            <a:endParaRPr lang="en-GB" dirty="0"/>
          </a:p>
        </p:txBody>
      </p:sp>
      <p:sp>
        <p:nvSpPr>
          <p:cNvPr id="3" name="Subtitle 2"/>
          <p:cNvSpPr>
            <a:spLocks noGrp="1"/>
          </p:cNvSpPr>
          <p:nvPr>
            <p:ph type="subTitle" idx="1"/>
          </p:nvPr>
        </p:nvSpPr>
        <p:spPr/>
        <p:txBody>
          <a:bodyPr/>
          <a:lstStyle/>
          <a:p>
            <a:r>
              <a:rPr lang="en-GB" b="1" i="1" dirty="0"/>
              <a:t>“Pregnant young women and their partners need to understand all the</a:t>
            </a:r>
          </a:p>
          <a:p>
            <a:r>
              <a:rPr lang="en-GB" b="1" i="1" dirty="0"/>
              <a:t>options open to them, including abortion, so that they can make an</a:t>
            </a:r>
          </a:p>
          <a:p>
            <a:r>
              <a:rPr lang="en-GB" b="1" i="1" dirty="0"/>
              <a:t>informed decision about whether or not to continue with their pregnancy</a:t>
            </a:r>
            <a:r>
              <a:rPr lang="en-GB" b="1" i="1" dirty="0" smtClean="0"/>
              <a:t>.</a:t>
            </a:r>
          </a:p>
          <a:p>
            <a:endParaRPr lang="en-GB" b="1" i="1" dirty="0"/>
          </a:p>
          <a:p>
            <a:r>
              <a:rPr lang="en-GB" dirty="0"/>
              <a:t>The Independent Advisory Group on Teenage Pregnancy: fourth annual report 2005–6</a:t>
            </a:r>
          </a:p>
          <a:p>
            <a:endParaRPr lang="en-GB" b="1" i="1" dirty="0" smtClean="0"/>
          </a:p>
          <a:p>
            <a:endParaRPr lang="en-GB" b="1" i="1" dirty="0"/>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504" y="274124"/>
            <a:ext cx="1513522" cy="153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142" y="3712028"/>
            <a:ext cx="4051295" cy="293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588" y="4619152"/>
            <a:ext cx="1180737" cy="48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027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Crisis Pregnancy Centres</a:t>
            </a:r>
            <a:endParaRPr lang="en-GB" dirty="0"/>
          </a:p>
        </p:txBody>
      </p:sp>
      <p:sp>
        <p:nvSpPr>
          <p:cNvPr id="3" name="Subtitle 2"/>
          <p:cNvSpPr>
            <a:spLocks noGrp="1"/>
          </p:cNvSpPr>
          <p:nvPr>
            <p:ph type="subTitle" idx="1"/>
          </p:nvPr>
        </p:nvSpPr>
        <p:spPr>
          <a:xfrm>
            <a:off x="273308" y="1654630"/>
            <a:ext cx="8703795" cy="4326784"/>
          </a:xfrm>
        </p:spPr>
        <p:txBody>
          <a:bodyPr>
            <a:normAutofit/>
          </a:bodyPr>
          <a:lstStyle/>
          <a:p>
            <a:r>
              <a:rPr lang="en-GB" dirty="0"/>
              <a:t>Crisis Pregnancy Centres (CPCs) are organisations independent of the NHS that offer some form of counselling or discussion around pregnancy. Unlike government registered ‘Pregnancy Advice Bureaux’ these services are unregulated</a:t>
            </a:r>
            <a:r>
              <a:rPr lang="en-GB" dirty="0" smtClean="0"/>
              <a:t>.</a:t>
            </a:r>
          </a:p>
          <a:p>
            <a:endParaRPr lang="en-GB" dirty="0"/>
          </a:p>
          <a:p>
            <a:r>
              <a:rPr lang="en-GB" dirty="0"/>
              <a:t>The quality of the service they provide varies greatly from centre to centre. Some are independently run, as charities, often with church backing, and others belong to more established networks</a:t>
            </a:r>
            <a:r>
              <a:rPr lang="en-GB" dirty="0" smtClean="0"/>
              <a:t>.</a:t>
            </a:r>
          </a:p>
          <a:p>
            <a:endParaRPr lang="en-GB" dirty="0"/>
          </a:p>
          <a:p>
            <a:r>
              <a:rPr lang="en-GB" dirty="0" smtClean="0"/>
              <a:t>Education for Choices’ 2013 report revealed </a:t>
            </a:r>
            <a:r>
              <a:rPr lang="en-GB" dirty="0"/>
              <a:t>a vast range of quality in terms of the service offered by different centres, but unfortunately the majority of those which were mystery shopped were found to be giving misleading information and/or biased and unprofessional </a:t>
            </a:r>
            <a:r>
              <a:rPr lang="en-GB" dirty="0" smtClean="0"/>
              <a:t>counselling.</a:t>
            </a:r>
          </a:p>
          <a:p>
            <a:endParaRPr lang="en-GB" dirty="0"/>
          </a:p>
          <a:p>
            <a:r>
              <a:rPr lang="en-GB" dirty="0" smtClean="0"/>
              <a:t>    5 </a:t>
            </a:r>
            <a:r>
              <a:rPr lang="en-GB" dirty="0" err="1"/>
              <a:t>Heavitree</a:t>
            </a:r>
            <a:r>
              <a:rPr lang="en-GB" dirty="0"/>
              <a:t> Road, Exeter, Devon EX1 2LD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978" y="5140762"/>
            <a:ext cx="3484108" cy="1523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186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228601" y="234778"/>
            <a:ext cx="5875637" cy="1408670"/>
          </a:xfrm>
        </p:spPr>
        <p:txBody>
          <a:bodyPr>
            <a:normAutofit/>
          </a:bodyPr>
          <a:lstStyle/>
          <a:p>
            <a:r>
              <a:rPr lang="en-GB" sz="2800" b="1" dirty="0" smtClean="0">
                <a:latin typeface="Arial" pitchFamily="34" charset="0"/>
              </a:rPr>
              <a:t>Mind the gap: is there a joined up </a:t>
            </a:r>
            <a:br>
              <a:rPr lang="en-GB" sz="2800" b="1" dirty="0" smtClean="0">
                <a:latin typeface="Arial" pitchFamily="34" charset="0"/>
              </a:rPr>
            </a:br>
            <a:r>
              <a:rPr lang="en-GB" sz="2800" b="1" dirty="0" smtClean="0">
                <a:latin typeface="Arial" pitchFamily="34" charset="0"/>
              </a:rPr>
              <a:t>pregnancy pathway in your area?</a:t>
            </a:r>
          </a:p>
        </p:txBody>
      </p:sp>
      <p:sp>
        <p:nvSpPr>
          <p:cNvPr id="67586" name="Rectangle 3"/>
          <p:cNvSpPr>
            <a:spLocks noGrp="1" noChangeArrowheads="1"/>
          </p:cNvSpPr>
          <p:nvPr>
            <p:ph type="body" idx="1"/>
          </p:nvPr>
        </p:nvSpPr>
        <p:spPr>
          <a:xfrm>
            <a:off x="179387" y="1196975"/>
            <a:ext cx="8779261" cy="5446713"/>
          </a:xfrm>
        </p:spPr>
        <p:txBody>
          <a:bodyPr>
            <a:normAutofit fontScale="92500" lnSpcReduction="10000"/>
          </a:bodyPr>
          <a:lstStyle/>
          <a:p>
            <a:pPr>
              <a:buFontTx/>
              <a:buNone/>
              <a:defRPr/>
            </a:pPr>
            <a:endParaRPr lang="en-GB" dirty="0" smtClean="0">
              <a:latin typeface="Monotype Corsiva" charset="0"/>
            </a:endParaRPr>
          </a:p>
          <a:p>
            <a:pPr>
              <a:buFontTx/>
              <a:buNone/>
              <a:defRPr/>
            </a:pPr>
            <a:r>
              <a:rPr lang="en-GB" dirty="0" smtClean="0"/>
              <a:t>Do all young people know about and have easy access to f</a:t>
            </a:r>
            <a:r>
              <a:rPr lang="en-GB" b="1" dirty="0" smtClean="0"/>
              <a:t>ree pregnancy testing</a:t>
            </a:r>
            <a:r>
              <a:rPr lang="en-GB" dirty="0"/>
              <a:t> </a:t>
            </a:r>
            <a:r>
              <a:rPr lang="en-GB" dirty="0" smtClean="0"/>
              <a:t>and </a:t>
            </a:r>
            <a:r>
              <a:rPr lang="en-GB" b="1" dirty="0" smtClean="0"/>
              <a:t>unbiased </a:t>
            </a:r>
            <a:r>
              <a:rPr lang="en-GB" b="1" dirty="0"/>
              <a:t>advice on pregnancy options </a:t>
            </a:r>
            <a:r>
              <a:rPr lang="en-GB" b="1" dirty="0" smtClean="0"/>
              <a:t>?</a:t>
            </a:r>
          </a:p>
          <a:p>
            <a:pPr>
              <a:buFontTx/>
              <a:buNone/>
              <a:defRPr/>
            </a:pPr>
            <a:endParaRPr lang="en-GB" b="1" dirty="0" smtClean="0"/>
          </a:p>
          <a:p>
            <a:pPr>
              <a:buFontTx/>
              <a:buNone/>
              <a:defRPr/>
            </a:pPr>
            <a:r>
              <a:rPr lang="en-GB" dirty="0" smtClean="0"/>
              <a:t>If </a:t>
            </a:r>
            <a:r>
              <a:rPr lang="en-GB" b="1" dirty="0" smtClean="0"/>
              <a:t>abortion</a:t>
            </a:r>
            <a:r>
              <a:rPr lang="en-GB" dirty="0" smtClean="0"/>
              <a:t> is the chosen option, do </a:t>
            </a:r>
            <a:r>
              <a:rPr lang="en-GB" b="1" dirty="0" smtClean="0"/>
              <a:t>all</a:t>
            </a:r>
            <a:r>
              <a:rPr lang="en-GB" dirty="0" smtClean="0"/>
              <a:t> young people have: </a:t>
            </a:r>
          </a:p>
          <a:p>
            <a:pPr>
              <a:buFontTx/>
              <a:buNone/>
              <a:defRPr/>
            </a:pPr>
            <a:endParaRPr lang="en-GB" dirty="0" smtClean="0"/>
          </a:p>
          <a:p>
            <a:pPr>
              <a:buFontTx/>
              <a:buNone/>
              <a:defRPr/>
            </a:pPr>
            <a:r>
              <a:rPr lang="en-GB" dirty="0" smtClean="0">
                <a:latin typeface="Wingdings"/>
                <a:ea typeface="Wingdings"/>
                <a:cs typeface="Wingdings"/>
                <a:sym typeface="Wingdings"/>
              </a:rPr>
              <a:t></a:t>
            </a:r>
            <a:r>
              <a:rPr lang="en-GB" dirty="0" smtClean="0"/>
              <a:t>Swift referral to </a:t>
            </a:r>
            <a:r>
              <a:rPr lang="en-GB" b="1" dirty="0" smtClean="0"/>
              <a:t>accessible</a:t>
            </a:r>
            <a:r>
              <a:rPr lang="en-GB" dirty="0" smtClean="0"/>
              <a:t> NHS funded abortion service </a:t>
            </a:r>
          </a:p>
          <a:p>
            <a:pPr>
              <a:buFontTx/>
              <a:buNone/>
              <a:defRPr/>
            </a:pPr>
            <a:r>
              <a:rPr lang="en-GB" dirty="0" smtClean="0"/>
              <a:t> </a:t>
            </a:r>
          </a:p>
          <a:p>
            <a:pPr>
              <a:buFontTx/>
              <a:buNone/>
              <a:defRPr/>
            </a:pPr>
            <a:r>
              <a:rPr lang="en-GB" dirty="0" smtClean="0">
                <a:latin typeface="Wingdings"/>
                <a:ea typeface="Wingdings"/>
                <a:cs typeface="Wingdings"/>
                <a:sym typeface="Wingdings"/>
              </a:rPr>
              <a:t></a:t>
            </a:r>
            <a:r>
              <a:rPr lang="en-GB" b="1" dirty="0" smtClean="0"/>
              <a:t>Pre</a:t>
            </a:r>
            <a:r>
              <a:rPr lang="en-GB" b="1" dirty="0"/>
              <a:t>-abortion</a:t>
            </a:r>
            <a:r>
              <a:rPr lang="en-GB" dirty="0"/>
              <a:t>: access to accurate, unbiased information </a:t>
            </a:r>
            <a:r>
              <a:rPr lang="en-GB" dirty="0" smtClean="0"/>
              <a:t>and a </a:t>
            </a:r>
            <a:r>
              <a:rPr lang="en-GB" dirty="0"/>
              <a:t>trained counsellor if required, chlamydia screening and support with post abortion contraception </a:t>
            </a:r>
            <a:endParaRPr lang="en-GB" dirty="0" smtClean="0"/>
          </a:p>
          <a:p>
            <a:pPr>
              <a:buFontTx/>
              <a:buNone/>
              <a:defRPr/>
            </a:pPr>
            <a:endParaRPr lang="en-GB" dirty="0" smtClean="0"/>
          </a:p>
          <a:p>
            <a:pPr>
              <a:buFontTx/>
              <a:buNone/>
              <a:defRPr/>
            </a:pPr>
            <a:r>
              <a:rPr lang="en-GB" dirty="0" smtClean="0">
                <a:latin typeface="Wingdings"/>
                <a:ea typeface="Wingdings"/>
                <a:cs typeface="Wingdings"/>
                <a:sym typeface="Wingdings"/>
              </a:rPr>
              <a:t></a:t>
            </a:r>
            <a:r>
              <a:rPr lang="en-GB" b="1" dirty="0" smtClean="0"/>
              <a:t>Post </a:t>
            </a:r>
            <a:r>
              <a:rPr lang="en-GB" b="1" dirty="0"/>
              <a:t>abortion</a:t>
            </a:r>
            <a:r>
              <a:rPr lang="en-GB" dirty="0"/>
              <a:t>: access to trained counsellor if required, follow up support on </a:t>
            </a:r>
            <a:r>
              <a:rPr lang="en-GB" dirty="0" smtClean="0"/>
              <a:t>contraception and sexual health </a:t>
            </a:r>
          </a:p>
          <a:p>
            <a:pPr>
              <a:buFontTx/>
              <a:buNone/>
              <a:defRPr/>
            </a:pPr>
            <a:r>
              <a:rPr lang="en-GB" dirty="0" smtClean="0"/>
              <a:t> </a:t>
            </a:r>
          </a:p>
          <a:p>
            <a:pPr>
              <a:buFontTx/>
              <a:buNone/>
              <a:defRPr/>
            </a:pPr>
            <a:endParaRPr lang="en-GB" dirty="0" smtClean="0"/>
          </a:p>
          <a:p>
            <a:pPr>
              <a:buFontTx/>
              <a:buNone/>
              <a:defRPr/>
            </a:pPr>
            <a:endParaRPr lang="en-GB" dirty="0"/>
          </a:p>
          <a:p>
            <a:pPr marL="0" indent="0">
              <a:buFontTx/>
              <a:buNone/>
              <a:defRPr/>
            </a:pPr>
            <a:endParaRPr lang="en-GB" sz="2800" dirty="0">
              <a:solidFill>
                <a:srgbClr val="002060"/>
              </a:solidFill>
            </a:endParaRPr>
          </a:p>
          <a:p>
            <a:pPr>
              <a:defRPr/>
            </a:pPr>
            <a:endParaRPr lang="en-GB" sz="2800" dirty="0">
              <a:solidFill>
                <a:srgbClr val="002060"/>
              </a:solidFill>
            </a:endParaRPr>
          </a:p>
          <a:p>
            <a:pPr>
              <a:defRPr/>
            </a:pPr>
            <a:endParaRPr lang="en-GB" sz="2800" dirty="0"/>
          </a:p>
          <a:p>
            <a:pPr>
              <a:buFont typeface="Monotype Sorts" charset="0"/>
              <a:buNone/>
              <a:defRPr/>
            </a:pPr>
            <a:endParaRPr lang="en-GB" sz="3600" dirty="0"/>
          </a:p>
          <a:p>
            <a:pPr>
              <a:buFont typeface="Monotype Sorts" charset="0"/>
              <a:buNone/>
              <a:defRPr/>
            </a:pPr>
            <a:endParaRPr lang="en-GB" sz="3600" dirty="0"/>
          </a:p>
          <a:p>
            <a:pPr>
              <a:defRPr/>
            </a:pPr>
            <a:endParaRPr lang="en-GB" sz="3600" dirty="0"/>
          </a:p>
          <a:p>
            <a:pPr>
              <a:defRPr/>
            </a:pPr>
            <a:endParaRPr lang="en-GB" sz="3600" dirty="0"/>
          </a:p>
          <a:p>
            <a:pPr>
              <a:defRPr/>
            </a:pPr>
            <a:endParaRPr lang="en-GB" sz="2800" dirty="0">
              <a:latin typeface="Times New Roman" charset="0"/>
            </a:endParaRPr>
          </a:p>
        </p:txBody>
      </p:sp>
    </p:spTree>
    <p:extLst>
      <p:ext uri="{BB962C8B-B14F-4D97-AF65-F5344CB8AC3E}">
        <p14:creationId xmlns:p14="http://schemas.microsoft.com/office/powerpoint/2010/main" val="512061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 </a:t>
            </a:r>
            <a:r>
              <a:rPr lang="en-GB" b="1" dirty="0"/>
              <a:t>A Framework for Sexual Health Improvement in England </a:t>
            </a:r>
            <a:r>
              <a:rPr lang="en-GB" b="1" dirty="0" smtClean="0"/>
              <a:t>- </a:t>
            </a:r>
            <a:r>
              <a:rPr lang="en-GB" b="1" dirty="0" err="1" smtClean="0"/>
              <a:t>DoH</a:t>
            </a:r>
            <a:r>
              <a:rPr lang="en-GB" b="1" dirty="0" smtClean="0"/>
              <a:t> 2013</a:t>
            </a:r>
            <a:endParaRPr lang="en-GB" dirty="0"/>
          </a:p>
        </p:txBody>
      </p:sp>
      <p:sp>
        <p:nvSpPr>
          <p:cNvPr id="3" name="Subtitle 2"/>
          <p:cNvSpPr>
            <a:spLocks noGrp="1"/>
          </p:cNvSpPr>
          <p:nvPr>
            <p:ph type="subTitle" idx="1"/>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6" y="1833562"/>
            <a:ext cx="8910537" cy="414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6434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107950" y="-838200"/>
            <a:ext cx="8129588" cy="838200"/>
          </a:xfrm>
        </p:spPr>
        <p:txBody>
          <a:bodyPr/>
          <a:lstStyle/>
          <a:p>
            <a:r>
              <a:rPr lang="en-GB" altLang="en-US" b="1" smtClean="0">
                <a:latin typeface="Arial" pitchFamily="34" charset="0"/>
              </a:rPr>
              <a:t> </a:t>
            </a:r>
            <a:endParaRPr lang="en-GB" altLang="en-US" b="1" i="1" smtClean="0">
              <a:latin typeface="Arial" pitchFamily="34" charset="0"/>
            </a:endParaRPr>
          </a:p>
        </p:txBody>
      </p:sp>
      <p:sp>
        <p:nvSpPr>
          <p:cNvPr id="41986" name="Rectangle 3"/>
          <p:cNvSpPr>
            <a:spLocks noGrp="1" noChangeArrowheads="1"/>
          </p:cNvSpPr>
          <p:nvPr>
            <p:ph type="body" idx="4294967295"/>
          </p:nvPr>
        </p:nvSpPr>
        <p:spPr>
          <a:xfrm>
            <a:off x="179388" y="1345698"/>
            <a:ext cx="8424863" cy="5887584"/>
          </a:xfrm>
        </p:spPr>
        <p:txBody>
          <a:bodyPr/>
          <a:lstStyle/>
          <a:p>
            <a:pPr>
              <a:lnSpc>
                <a:spcPct val="90000"/>
              </a:lnSpc>
              <a:buFontTx/>
              <a:buNone/>
            </a:pPr>
            <a:endParaRPr lang="en-GB" altLang="en-US" sz="2400" dirty="0" smtClean="0">
              <a:solidFill>
                <a:srgbClr val="002060"/>
              </a:solidFill>
              <a:latin typeface="Wingdings" pitchFamily="2" charset="2"/>
              <a:sym typeface="Wingdings" pitchFamily="2" charset="2"/>
            </a:endParaRPr>
          </a:p>
          <a:p>
            <a:pPr>
              <a:lnSpc>
                <a:spcPct val="90000"/>
              </a:lnSpc>
              <a:buFontTx/>
              <a:buNone/>
            </a:pPr>
            <a:endParaRPr lang="en-GB" altLang="en-US" sz="2400" dirty="0" smtClean="0">
              <a:solidFill>
                <a:srgbClr val="002060"/>
              </a:solidFill>
              <a:latin typeface="Wingdings" pitchFamily="2" charset="2"/>
              <a:sym typeface="Wingdings" pitchFamily="2" charset="2"/>
            </a:endParaRPr>
          </a:p>
          <a:p>
            <a:pPr>
              <a:lnSpc>
                <a:spcPct val="90000"/>
              </a:lnSpc>
              <a:buFontTx/>
              <a:buNone/>
            </a:pPr>
            <a:endParaRPr lang="en-GB" altLang="en-US" dirty="0">
              <a:solidFill>
                <a:srgbClr val="002060"/>
              </a:solidFill>
              <a:latin typeface="Wingdings" pitchFamily="2" charset="2"/>
              <a:sym typeface="Wingdings" pitchFamily="2" charset="2"/>
            </a:endParaRPr>
          </a:p>
          <a:p>
            <a:pPr>
              <a:lnSpc>
                <a:spcPct val="90000"/>
              </a:lnSpc>
              <a:buFontTx/>
              <a:buNone/>
            </a:pPr>
            <a:r>
              <a:rPr lang="en-GB" altLang="en-US" sz="2400" dirty="0" smtClean="0">
                <a:solidFill>
                  <a:srgbClr val="002060"/>
                </a:solidFill>
                <a:latin typeface="Wingdings" pitchFamily="2" charset="2"/>
                <a:sym typeface="Wingdings" pitchFamily="2" charset="2"/>
              </a:rPr>
              <a:t></a:t>
            </a:r>
            <a:r>
              <a:rPr lang="en-GB" altLang="en-US" sz="2400" dirty="0" smtClean="0">
                <a:sym typeface="Monotype Sorts" pitchFamily="-84" charset="2"/>
              </a:rPr>
              <a:t>Incorporate the </a:t>
            </a:r>
            <a:r>
              <a:rPr lang="en-GB" altLang="en-US" sz="2400" b="1" dirty="0" smtClean="0">
                <a:sym typeface="Monotype Sorts" pitchFamily="-84" charset="2"/>
              </a:rPr>
              <a:t>prevention role of the wider non-health workforce</a:t>
            </a:r>
            <a:r>
              <a:rPr lang="en-GB" altLang="en-US" sz="2400" dirty="0" smtClean="0">
                <a:sym typeface="Monotype Sorts" pitchFamily="-84" charset="2"/>
              </a:rPr>
              <a:t> into commissioning  (Sexual Health Framework)</a:t>
            </a:r>
          </a:p>
          <a:p>
            <a:pPr>
              <a:lnSpc>
                <a:spcPct val="90000"/>
              </a:lnSpc>
              <a:buFontTx/>
              <a:buNone/>
            </a:pPr>
            <a:endParaRPr lang="en-GB" altLang="en-US" sz="2400" dirty="0" smtClean="0">
              <a:sym typeface="Monotype Sorts" pitchFamily="-84" charset="2"/>
            </a:endParaRPr>
          </a:p>
          <a:p>
            <a:pPr>
              <a:lnSpc>
                <a:spcPct val="90000"/>
              </a:lnSpc>
              <a:buFontTx/>
              <a:buNone/>
            </a:pPr>
            <a:endParaRPr lang="en-GB" altLang="en-US" sz="2400" dirty="0" smtClean="0">
              <a:sym typeface="Monotype Sorts" pitchFamily="-84" charset="2"/>
            </a:endParaRPr>
          </a:p>
          <a:p>
            <a:pPr>
              <a:lnSpc>
                <a:spcPct val="90000"/>
              </a:lnSpc>
              <a:buFontTx/>
              <a:buNone/>
            </a:pPr>
            <a:r>
              <a:rPr lang="en-GB" altLang="en-US" sz="2400" dirty="0" smtClean="0">
                <a:latin typeface="Wingdings" pitchFamily="2" charset="2"/>
                <a:sym typeface="Wingdings" pitchFamily="2" charset="2"/>
              </a:rPr>
              <a:t></a:t>
            </a:r>
            <a:r>
              <a:rPr lang="en-GB" altLang="en-US" sz="2400" dirty="0" smtClean="0">
                <a:sym typeface="Wingdings" pitchFamily="2" charset="2"/>
              </a:rPr>
              <a:t> Identifying the </a:t>
            </a:r>
            <a:r>
              <a:rPr lang="en-GB" altLang="en-US" sz="2400" b="1" dirty="0" smtClean="0">
                <a:sym typeface="Wingdings" pitchFamily="2" charset="2"/>
              </a:rPr>
              <a:t>new assets </a:t>
            </a:r>
            <a:r>
              <a:rPr lang="en-GB" altLang="en-US" sz="2400" dirty="0" smtClean="0">
                <a:sym typeface="Wingdings" pitchFamily="2" charset="2"/>
              </a:rPr>
              <a:t>in the system – which services and practitioners are young people in touch with?</a:t>
            </a:r>
            <a:endParaRPr lang="en-GB" altLang="en-US" sz="2400" dirty="0" smtClean="0">
              <a:sym typeface="Monotype Sorts" pitchFamily="-84" charset="2"/>
            </a:endParaRPr>
          </a:p>
          <a:p>
            <a:pPr>
              <a:lnSpc>
                <a:spcPct val="90000"/>
              </a:lnSpc>
              <a:buFontTx/>
              <a:buNone/>
            </a:pPr>
            <a:endParaRPr lang="en-GB" altLang="en-US" sz="2400" dirty="0" smtClean="0">
              <a:latin typeface="Wingdings" pitchFamily="2" charset="2"/>
              <a:sym typeface="Wingdings" pitchFamily="2" charset="2"/>
            </a:endParaRPr>
          </a:p>
        </p:txBody>
      </p:sp>
      <p:sp>
        <p:nvSpPr>
          <p:cNvPr id="41987" name="TextBox 1"/>
          <p:cNvSpPr txBox="1">
            <a:spLocks noChangeArrowheads="1"/>
          </p:cNvSpPr>
          <p:nvPr/>
        </p:nvSpPr>
        <p:spPr bwMode="auto">
          <a:xfrm>
            <a:off x="179388" y="188912"/>
            <a:ext cx="60036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b="1" dirty="0" smtClean="0">
              <a:solidFill>
                <a:schemeClr val="accent4">
                  <a:lumMod val="75000"/>
                </a:schemeClr>
              </a:solidFill>
            </a:endParaRPr>
          </a:p>
          <a:p>
            <a:r>
              <a:rPr lang="en-US" altLang="en-US" b="1" dirty="0" smtClean="0">
                <a:solidFill>
                  <a:schemeClr val="accent4">
                    <a:lumMod val="75000"/>
                  </a:schemeClr>
                </a:solidFill>
              </a:rPr>
              <a:t>Workforce </a:t>
            </a:r>
            <a:r>
              <a:rPr lang="en-US" altLang="en-US" b="1" dirty="0">
                <a:solidFill>
                  <a:schemeClr val="accent4">
                    <a:lumMod val="75000"/>
                  </a:schemeClr>
                </a:solidFill>
              </a:rPr>
              <a:t>training: making every </a:t>
            </a:r>
          </a:p>
          <a:p>
            <a:r>
              <a:rPr lang="en-US" altLang="en-US" b="1" dirty="0">
                <a:solidFill>
                  <a:schemeClr val="accent4">
                    <a:lumMod val="75000"/>
                  </a:schemeClr>
                </a:solidFill>
              </a:rPr>
              <a:t>contact count</a:t>
            </a:r>
          </a:p>
        </p:txBody>
      </p:sp>
    </p:spTree>
    <p:extLst>
      <p:ext uri="{BB962C8B-B14F-4D97-AF65-F5344CB8AC3E}">
        <p14:creationId xmlns:p14="http://schemas.microsoft.com/office/powerpoint/2010/main" val="283523996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107950" y="-838200"/>
            <a:ext cx="8129588" cy="838200"/>
          </a:xfrm>
        </p:spPr>
        <p:txBody>
          <a:bodyPr/>
          <a:lstStyle/>
          <a:p>
            <a:r>
              <a:rPr lang="en-GB" altLang="en-US" b="1" smtClean="0">
                <a:latin typeface="Arial" pitchFamily="34" charset="0"/>
              </a:rPr>
              <a:t> </a:t>
            </a:r>
            <a:endParaRPr lang="en-GB" altLang="en-US" b="1" i="1" smtClean="0">
              <a:latin typeface="Arial" pitchFamily="34" charset="0"/>
            </a:endParaRPr>
          </a:p>
        </p:txBody>
      </p:sp>
      <p:sp>
        <p:nvSpPr>
          <p:cNvPr id="45058" name="Rectangle 3"/>
          <p:cNvSpPr>
            <a:spLocks noGrp="1" noChangeArrowheads="1"/>
          </p:cNvSpPr>
          <p:nvPr>
            <p:ph type="body" idx="4294967295"/>
          </p:nvPr>
        </p:nvSpPr>
        <p:spPr>
          <a:xfrm>
            <a:off x="250825" y="1389242"/>
            <a:ext cx="8631918" cy="6000571"/>
          </a:xfrm>
        </p:spPr>
        <p:txBody>
          <a:bodyPr/>
          <a:lstStyle/>
          <a:p>
            <a:pPr>
              <a:lnSpc>
                <a:spcPct val="90000"/>
              </a:lnSpc>
              <a:buFontTx/>
              <a:buNone/>
            </a:pPr>
            <a:r>
              <a:rPr lang="en-GB" altLang="en-US" sz="2400" b="1" dirty="0" smtClean="0">
                <a:sym typeface="Wingdings" pitchFamily="2" charset="2"/>
              </a:rPr>
              <a:t>Some overarching messages for young people and communities</a:t>
            </a:r>
          </a:p>
          <a:p>
            <a:pPr>
              <a:lnSpc>
                <a:spcPct val="90000"/>
              </a:lnSpc>
              <a:buFontTx/>
              <a:buNone/>
            </a:pPr>
            <a:endParaRPr lang="en-GB" altLang="en-US" sz="2400" b="1" dirty="0" smtClean="0">
              <a:sym typeface="Wingdings" pitchFamily="2" charset="2"/>
            </a:endParaRPr>
          </a:p>
          <a:p>
            <a:pPr marL="342900" indent="-342900">
              <a:buFont typeface="Arial" panose="020B0604020202020204" pitchFamily="34" charset="0"/>
              <a:buChar char="•"/>
            </a:pPr>
            <a:r>
              <a:rPr lang="en-GB" altLang="en-US" sz="2400" b="1" dirty="0" smtClean="0">
                <a:sym typeface="Wingdings" pitchFamily="2" charset="2"/>
              </a:rPr>
              <a:t>Open and honest conversations </a:t>
            </a:r>
            <a:r>
              <a:rPr lang="en-GB" altLang="en-US" sz="2400" dirty="0" smtClean="0">
                <a:sym typeface="Wingdings" pitchFamily="2" charset="2"/>
              </a:rPr>
              <a:t>about relationships and sexual health </a:t>
            </a:r>
            <a:r>
              <a:rPr lang="en-GB" altLang="en-US" sz="2400" b="1" dirty="0" smtClean="0">
                <a:sym typeface="Wingdings" pitchFamily="2" charset="2"/>
              </a:rPr>
              <a:t>help young people </a:t>
            </a:r>
            <a:r>
              <a:rPr lang="en-GB" altLang="en-US" sz="2400" dirty="0" smtClean="0">
                <a:sym typeface="Wingdings" pitchFamily="2" charset="2"/>
              </a:rPr>
              <a:t>make well informed choices</a:t>
            </a:r>
          </a:p>
          <a:p>
            <a:pPr marL="342900" indent="-342900">
              <a:buFont typeface="Wingdings"/>
              <a:buChar char="w"/>
            </a:pPr>
            <a:endParaRPr lang="en-GB" altLang="en-US" sz="2400" dirty="0" smtClean="0">
              <a:sym typeface="Wingdings" pitchFamily="2" charset="2"/>
            </a:endParaRPr>
          </a:p>
          <a:p>
            <a:pPr marL="342900" indent="-342900">
              <a:buFont typeface="Arial" panose="020B0604020202020204" pitchFamily="34" charset="0"/>
              <a:buChar char="•"/>
            </a:pPr>
            <a:r>
              <a:rPr lang="en-GB" altLang="en-US" sz="2400" b="1" dirty="0" smtClean="0">
                <a:sym typeface="Wingdings" pitchFamily="2" charset="2"/>
              </a:rPr>
              <a:t>Asking for advice </a:t>
            </a:r>
            <a:r>
              <a:rPr lang="en-GB" altLang="en-US" sz="2400" dirty="0" smtClean="0">
                <a:sym typeface="Wingdings" pitchFamily="2" charset="2"/>
              </a:rPr>
              <a:t>about contraception, sexual health or parenting support </a:t>
            </a:r>
            <a:r>
              <a:rPr lang="en-GB" altLang="en-US" sz="2400" b="1" dirty="0" smtClean="0">
                <a:sym typeface="Wingdings" pitchFamily="2" charset="2"/>
              </a:rPr>
              <a:t>is the right and responsible thing to do</a:t>
            </a:r>
          </a:p>
          <a:p>
            <a:pPr>
              <a:buFontTx/>
              <a:buNone/>
            </a:pPr>
            <a:endParaRPr lang="en-GB" altLang="en-US" sz="2400" b="1" dirty="0" smtClean="0">
              <a:sym typeface="Wingdings" pitchFamily="2" charset="2"/>
            </a:endParaRPr>
          </a:p>
          <a:p>
            <a:pPr marL="342900" indent="-342900">
              <a:buFont typeface="Arial" panose="020B0604020202020204" pitchFamily="34" charset="0"/>
              <a:buChar char="•"/>
            </a:pPr>
            <a:r>
              <a:rPr lang="en-GB" altLang="en-US" sz="2400" b="1" dirty="0" smtClean="0">
                <a:sym typeface="Wingdings" pitchFamily="2" charset="2"/>
              </a:rPr>
              <a:t>No wrong door </a:t>
            </a:r>
            <a:r>
              <a:rPr lang="en-GB" altLang="en-US" sz="2400" dirty="0" smtClean="0">
                <a:sym typeface="Wingdings" pitchFamily="2" charset="2"/>
              </a:rPr>
              <a:t>– all services and practitioners will try and help</a:t>
            </a:r>
          </a:p>
          <a:p>
            <a:pPr>
              <a:lnSpc>
                <a:spcPct val="90000"/>
              </a:lnSpc>
              <a:buFontTx/>
              <a:buNone/>
            </a:pPr>
            <a:endParaRPr lang="en-GB" altLang="en-US" sz="2400" dirty="0" smtClean="0">
              <a:latin typeface="Wingdings" pitchFamily="2" charset="2"/>
              <a:sym typeface="Wingdings" pitchFamily="2" charset="2"/>
            </a:endParaRPr>
          </a:p>
        </p:txBody>
      </p:sp>
      <p:sp>
        <p:nvSpPr>
          <p:cNvPr id="43011" name="TextBox 1"/>
          <p:cNvSpPr txBox="1">
            <a:spLocks noChangeArrowheads="1"/>
          </p:cNvSpPr>
          <p:nvPr/>
        </p:nvSpPr>
        <p:spPr bwMode="auto">
          <a:xfrm>
            <a:off x="179387" y="188913"/>
            <a:ext cx="61234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b="1" dirty="0" smtClean="0">
              <a:solidFill>
                <a:schemeClr val="accent4">
                  <a:lumMod val="75000"/>
                </a:schemeClr>
              </a:solidFill>
            </a:endParaRPr>
          </a:p>
          <a:p>
            <a:r>
              <a:rPr lang="en-US" altLang="en-US" b="1" dirty="0" smtClean="0">
                <a:solidFill>
                  <a:schemeClr val="accent4">
                    <a:lumMod val="75000"/>
                  </a:schemeClr>
                </a:solidFill>
              </a:rPr>
              <a:t>Building </a:t>
            </a:r>
            <a:r>
              <a:rPr lang="en-US" altLang="en-US" b="1" dirty="0">
                <a:solidFill>
                  <a:schemeClr val="accent4">
                    <a:lumMod val="75000"/>
                  </a:schemeClr>
                </a:solidFill>
              </a:rPr>
              <a:t>an open and honest culture: a national and local challenge</a:t>
            </a:r>
          </a:p>
        </p:txBody>
      </p:sp>
    </p:spTree>
    <p:extLst>
      <p:ext uri="{BB962C8B-B14F-4D97-AF65-F5344CB8AC3E}">
        <p14:creationId xmlns:p14="http://schemas.microsoft.com/office/powerpoint/2010/main" val="147170985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56" y="172690"/>
            <a:ext cx="7856844" cy="606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272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t>The sexual health of young </a:t>
            </a:r>
            <a:r>
              <a:rPr lang="en-GB" b="1" dirty="0" smtClean="0"/>
              <a:t>people</a:t>
            </a:r>
            <a:br>
              <a:rPr lang="en-GB" b="1" dirty="0" smtClean="0"/>
            </a:br>
            <a:r>
              <a:rPr lang="en-GB" sz="2000" b="1" dirty="0"/>
              <a:t>Digital sexual </a:t>
            </a:r>
            <a:r>
              <a:rPr lang="en-GB" sz="2000" b="1" dirty="0" smtClean="0"/>
              <a:t>health for </a:t>
            </a:r>
            <a:r>
              <a:rPr lang="en-GB" sz="2000" b="1" dirty="0"/>
              <a:t>young </a:t>
            </a:r>
            <a:r>
              <a:rPr lang="en-GB" sz="2000" b="1" dirty="0" smtClean="0"/>
              <a:t>people – UCL Oct 2014</a:t>
            </a:r>
            <a:endParaRPr lang="en-GB" sz="2000" dirty="0"/>
          </a:p>
        </p:txBody>
      </p:sp>
      <p:sp>
        <p:nvSpPr>
          <p:cNvPr id="3" name="Subtitle 2"/>
          <p:cNvSpPr>
            <a:spLocks noGrp="1"/>
          </p:cNvSpPr>
          <p:nvPr>
            <p:ph type="subTitle" idx="1"/>
          </p:nvPr>
        </p:nvSpPr>
        <p:spPr>
          <a:xfrm>
            <a:off x="273308" y="1744150"/>
            <a:ext cx="8703795" cy="4237264"/>
          </a:xfrm>
        </p:spPr>
        <p:txBody>
          <a:bodyPr>
            <a:normAutofit fontScale="92500" lnSpcReduction="20000"/>
          </a:bodyPr>
          <a:lstStyle/>
          <a:p>
            <a:pPr marL="285750" indent="-285750">
              <a:buFont typeface="Arial" panose="020B0604020202020204" pitchFamily="34" charset="0"/>
              <a:buChar char="•"/>
            </a:pPr>
            <a:r>
              <a:rPr lang="en-GB" dirty="0"/>
              <a:t>Relationships and sex are very important to young </a:t>
            </a:r>
            <a:r>
              <a:rPr lang="en-GB" dirty="0" smtClean="0"/>
              <a:t>people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Young </a:t>
            </a:r>
            <a:r>
              <a:rPr lang="en-GB" dirty="0"/>
              <a:t>people </a:t>
            </a:r>
            <a:r>
              <a:rPr lang="en-GB" dirty="0" smtClean="0"/>
              <a:t>15 </a:t>
            </a:r>
            <a:r>
              <a:rPr lang="en-GB" dirty="0"/>
              <a:t>to 25 are at higher risk of sexually transmitted infection than other </a:t>
            </a:r>
            <a:r>
              <a:rPr lang="en-GB" dirty="0" smtClean="0"/>
              <a:t>age groups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Many </a:t>
            </a:r>
            <a:r>
              <a:rPr lang="en-GB" dirty="0"/>
              <a:t>young people are at risk of getting pregnant without wanting </a:t>
            </a:r>
            <a:r>
              <a:rPr lang="en-GB" dirty="0" smtClean="0"/>
              <a:t>to</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Young </a:t>
            </a:r>
            <a:r>
              <a:rPr lang="en-GB" dirty="0"/>
              <a:t>people can experience problems like regretted sex, sexual pressure and </a:t>
            </a:r>
            <a:r>
              <a:rPr lang="en-GB" dirty="0" smtClean="0"/>
              <a:t>sexual abuse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Some </a:t>
            </a:r>
            <a:r>
              <a:rPr lang="en-GB" dirty="0"/>
              <a:t>young people experience more health problems than others (e.g. gay men, </a:t>
            </a:r>
            <a:r>
              <a:rPr lang="en-GB" dirty="0" smtClean="0"/>
              <a:t>children in </a:t>
            </a:r>
            <a:r>
              <a:rPr lang="en-GB" dirty="0"/>
              <a:t>care, drug-using youth, some ethnic minority groups, transgender </a:t>
            </a:r>
            <a:r>
              <a:rPr lang="en-GB" dirty="0" smtClean="0"/>
              <a:t>young people)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Problems </a:t>
            </a:r>
            <a:r>
              <a:rPr lang="en-GB" dirty="0"/>
              <a:t>like sexually transmitted infections, unwanted pregnancy and sexual abuse cost </a:t>
            </a:r>
            <a:r>
              <a:rPr lang="en-GB" dirty="0" smtClean="0"/>
              <a:t>a lot </a:t>
            </a:r>
            <a:r>
              <a:rPr lang="en-GB" dirty="0"/>
              <a:t>to society and we need new, effective, good-value solutions which appeal to </a:t>
            </a:r>
            <a:r>
              <a:rPr lang="en-GB" dirty="0" smtClean="0"/>
              <a:t>young people</a:t>
            </a:r>
            <a:endParaRPr lang="en-GB" dirty="0"/>
          </a:p>
        </p:txBody>
      </p:sp>
    </p:spTree>
    <p:extLst>
      <p:ext uri="{BB962C8B-B14F-4D97-AF65-F5344CB8AC3E}">
        <p14:creationId xmlns:p14="http://schemas.microsoft.com/office/powerpoint/2010/main" val="3795536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927" y="3326164"/>
            <a:ext cx="4421764" cy="294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73308" y="274125"/>
            <a:ext cx="6869297" cy="747216"/>
          </a:xfrm>
        </p:spPr>
        <p:txBody>
          <a:bodyPr>
            <a:normAutofit/>
          </a:bodyPr>
          <a:lstStyle/>
          <a:p>
            <a:r>
              <a:rPr lang="en-GB" sz="2000" b="1" dirty="0" smtClean="0"/>
              <a:t>Social Media</a:t>
            </a:r>
            <a:endParaRPr lang="en-GB" sz="2000" b="1" dirty="0"/>
          </a:p>
        </p:txBody>
      </p:sp>
      <p:sp>
        <p:nvSpPr>
          <p:cNvPr id="3" name="Subtitle 2"/>
          <p:cNvSpPr>
            <a:spLocks noGrp="1"/>
          </p:cNvSpPr>
          <p:nvPr>
            <p:ph type="subTitle" idx="1"/>
          </p:nvPr>
        </p:nvSpPr>
        <p:spPr/>
        <p:txBody>
          <a:bodyPr/>
          <a:lstStyle/>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955" y="265055"/>
            <a:ext cx="520065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682" y="3803506"/>
            <a:ext cx="274320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0282" y="2305050"/>
            <a:ext cx="113347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584" y="3936856"/>
            <a:ext cx="7048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714" y="1731905"/>
            <a:ext cx="18764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2792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Bpas campaigns</a:t>
            </a:r>
            <a:endParaRPr lang="en-GB" dirty="0"/>
          </a:p>
        </p:txBody>
      </p:sp>
      <p:sp>
        <p:nvSpPr>
          <p:cNvPr id="3" name="Subtitle 2"/>
          <p:cNvSpPr>
            <a:spLocks noGrp="1"/>
          </p:cNvSpPr>
          <p:nvPr>
            <p:ph type="subTitle" idx="1"/>
          </p:nvPr>
        </p:nvSpPr>
        <p:spPr/>
        <p:txBody>
          <a:bodyPr>
            <a:normAutofit fontScale="92500" lnSpcReduction="20000"/>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b="1" dirty="0" smtClean="0"/>
          </a:p>
          <a:p>
            <a:r>
              <a:rPr lang="en-GB" b="1" dirty="0" smtClean="0"/>
              <a:t>There </a:t>
            </a:r>
            <a:r>
              <a:rPr lang="en-GB" b="1" dirty="0"/>
              <a:t>has been an upsurge in anti-abortion activity outside clinics in the UK. </a:t>
            </a:r>
            <a:endParaRPr lang="en-GB" b="1" dirty="0" smtClean="0"/>
          </a:p>
          <a:p>
            <a:endParaRPr lang="en-GB" b="1" dirty="0" smtClean="0"/>
          </a:p>
          <a:p>
            <a:r>
              <a:rPr lang="en-GB" b="1" dirty="0" smtClean="0"/>
              <a:t>Women </a:t>
            </a:r>
            <a:r>
              <a:rPr lang="en-GB" b="1" dirty="0"/>
              <a:t>attending pregnancy advice and abortion centres are now regularly exposed to groups of anti-abortion activists standing directly outside</a:t>
            </a:r>
            <a:r>
              <a:rPr lang="en-GB" b="1" dirty="0" smtClean="0"/>
              <a:t>.</a:t>
            </a:r>
          </a:p>
          <a:p>
            <a:endParaRPr lang="en-GB" b="1" dirty="0"/>
          </a:p>
          <a:p>
            <a:r>
              <a:rPr lang="en-GB" dirty="0" smtClean="0"/>
              <a:t>                             </a:t>
            </a:r>
            <a:r>
              <a:rPr lang="en-GB" sz="2800" dirty="0" smtClean="0">
                <a:hlinkClick r:id="rId2"/>
              </a:rPr>
              <a:t>http</a:t>
            </a:r>
            <a:r>
              <a:rPr lang="en-GB" sz="2800" dirty="0">
                <a:hlinkClick r:id="rId2"/>
              </a:rPr>
              <a:t>://back-off.org/get-involved</a:t>
            </a:r>
            <a:r>
              <a:rPr lang="en-GB" sz="2800" dirty="0" smtClean="0">
                <a:hlinkClick r:id="rId2"/>
              </a:rPr>
              <a:t>/</a:t>
            </a:r>
            <a:endParaRPr lang="en-GB" sz="2800" dirty="0" smtClean="0"/>
          </a:p>
          <a:p>
            <a:endParaRPr lang="en-GB"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32" y="1264910"/>
            <a:ext cx="4303940" cy="259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261" y="1038225"/>
            <a:ext cx="4178396" cy="2706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056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References</a:t>
            </a:r>
            <a:endParaRPr lang="en-GB" dirty="0"/>
          </a:p>
        </p:txBody>
      </p:sp>
      <p:sp>
        <p:nvSpPr>
          <p:cNvPr id="3" name="Subtitle 2"/>
          <p:cNvSpPr>
            <a:spLocks noGrp="1"/>
          </p:cNvSpPr>
          <p:nvPr>
            <p:ph type="subTitle" idx="1"/>
          </p:nvPr>
        </p:nvSpPr>
        <p:spPr/>
        <p:txBody>
          <a:bodyPr>
            <a:normAutofit fontScale="77500" lnSpcReduction="20000"/>
          </a:bodyPr>
          <a:lstStyle/>
          <a:p>
            <a:r>
              <a:rPr lang="en-GB" dirty="0" smtClean="0"/>
              <a:t>1. Conceptions </a:t>
            </a:r>
            <a:r>
              <a:rPr lang="en-GB" dirty="0"/>
              <a:t>in England and Wales 2012. Office for National Statistics (ONS), 2014: England and Wales only. Comparable data over the same period of time is not available for Scotland or Northern Ireland. </a:t>
            </a:r>
            <a:endParaRPr lang="en-GB" dirty="0" smtClean="0"/>
          </a:p>
          <a:p>
            <a:pPr marL="342900" indent="-342900">
              <a:buAutoNum type="arabicPeriod"/>
            </a:pPr>
            <a:endParaRPr lang="en-GB" dirty="0" smtClean="0"/>
          </a:p>
          <a:p>
            <a:pPr marL="342900" indent="-342900">
              <a:buAutoNum type="arabicPeriod"/>
            </a:pPr>
            <a:endParaRPr lang="en-GB" dirty="0"/>
          </a:p>
          <a:p>
            <a:r>
              <a:rPr lang="en-GB" dirty="0"/>
              <a:t>2. Brook, Sexual Health Resource Pack for professionals working with young people in Milton Keynes. </a:t>
            </a:r>
            <a:endParaRPr lang="en-GB" dirty="0" smtClean="0"/>
          </a:p>
          <a:p>
            <a:endParaRPr lang="en-GB" dirty="0" smtClean="0"/>
          </a:p>
          <a:p>
            <a:endParaRPr lang="en-GB" dirty="0"/>
          </a:p>
          <a:p>
            <a:r>
              <a:rPr lang="en-GB" dirty="0"/>
              <a:t>3. Alcohol Concern www.alcoholconcern.org.uk [accessed 05.06.14] </a:t>
            </a:r>
            <a:endParaRPr lang="en-GB" dirty="0" smtClean="0"/>
          </a:p>
          <a:p>
            <a:endParaRPr lang="en-GB" dirty="0" smtClean="0"/>
          </a:p>
          <a:p>
            <a:endParaRPr lang="en-GB" dirty="0"/>
          </a:p>
          <a:p>
            <a:r>
              <a:rPr lang="en-GB" dirty="0"/>
              <a:t>4. Kinsey Institute for sex, gender and reproduction, and published in the journal </a:t>
            </a:r>
            <a:r>
              <a:rPr lang="en-GB" i="1" dirty="0"/>
              <a:t>Sexually Transmitted Infections </a:t>
            </a:r>
            <a:r>
              <a:rPr lang="en-GB" dirty="0"/>
              <a:t>(August 2009) </a:t>
            </a:r>
            <a:endParaRPr lang="en-GB" dirty="0" smtClean="0"/>
          </a:p>
          <a:p>
            <a:endParaRPr lang="en-GB" dirty="0"/>
          </a:p>
          <a:p>
            <a:r>
              <a:rPr lang="en-GB" dirty="0"/>
              <a:t>5. </a:t>
            </a:r>
            <a:r>
              <a:rPr lang="en-GB" dirty="0" err="1"/>
              <a:t>Guasp</a:t>
            </a:r>
            <a:r>
              <a:rPr lang="en-GB" dirty="0"/>
              <a:t>, A (2012) Stonewall </a:t>
            </a:r>
            <a:r>
              <a:rPr lang="en-GB" i="1" dirty="0"/>
              <a:t>The School Report </a:t>
            </a:r>
            <a:r>
              <a:rPr lang="en-GB" dirty="0"/>
              <a:t>p4, Centre for Family Research, University of Cambridge. </a:t>
            </a:r>
            <a:endParaRPr lang="en-GB" dirty="0" smtClean="0"/>
          </a:p>
          <a:p>
            <a:endParaRPr lang="en-GB" dirty="0"/>
          </a:p>
          <a:p>
            <a:endParaRPr lang="en-GB" dirty="0" smtClean="0"/>
          </a:p>
          <a:p>
            <a:r>
              <a:rPr lang="en-GB" dirty="0" smtClean="0"/>
              <a:t>6</a:t>
            </a:r>
            <a:r>
              <a:rPr lang="en-GB" dirty="0"/>
              <a:t>. Sexual attitudes and lifestyles in Britain: Highlights from Natsal-3, The National Survey of Sexual Attitudes and Lifestyles. http://www.natsal.ac.uk/media/823260/natsal_findings_final.pdf?utm_source=2013%20 </a:t>
            </a:r>
            <a:r>
              <a:rPr lang="en-GB" dirty="0" err="1"/>
              <a:t>Findings&amp;utm_medium</a:t>
            </a:r>
            <a:r>
              <a:rPr lang="en-GB" dirty="0"/>
              <a:t>=</a:t>
            </a:r>
            <a:r>
              <a:rPr lang="en-GB" dirty="0" err="1"/>
              <a:t>Download&amp;utm_campaign</a:t>
            </a:r>
            <a:r>
              <a:rPr lang="en-GB" dirty="0"/>
              <a:t>=Infographic%20findings%202013 [accessed 05.06.2014]</a:t>
            </a:r>
          </a:p>
        </p:txBody>
      </p:sp>
    </p:spTree>
    <p:extLst>
      <p:ext uri="{BB962C8B-B14F-4D97-AF65-F5344CB8AC3E}">
        <p14:creationId xmlns:p14="http://schemas.microsoft.com/office/powerpoint/2010/main" val="14258903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smtClean="0"/>
          </a:p>
          <a:p>
            <a:endParaRPr lang="en-GB" dirty="0"/>
          </a:p>
          <a:p>
            <a:endParaRPr lang="en-GB" dirty="0" smtClean="0"/>
          </a:p>
          <a:p>
            <a:endParaRPr lang="en-GB" dirty="0"/>
          </a:p>
          <a:p>
            <a:r>
              <a:rPr lang="en-GB" sz="3200" dirty="0" smtClean="0"/>
              <a:t>                 </a:t>
            </a:r>
          </a:p>
          <a:p>
            <a:r>
              <a:rPr lang="en-GB" sz="3200" dirty="0"/>
              <a:t> </a:t>
            </a:r>
            <a:r>
              <a:rPr lang="en-GB" sz="3200" dirty="0" smtClean="0"/>
              <a:t>                                 Thanks for listening!</a:t>
            </a:r>
            <a:endParaRPr lang="en-GB" sz="3200" dirty="0"/>
          </a:p>
        </p:txBody>
      </p:sp>
      <p:sp>
        <p:nvSpPr>
          <p:cNvPr id="4" name="PubOvalCallout"/>
          <p:cNvSpPr>
            <a:spLocks noEditPoints="1" noChangeArrowheads="1"/>
          </p:cNvSpPr>
          <p:nvPr/>
        </p:nvSpPr>
        <p:spPr bwMode="auto">
          <a:xfrm>
            <a:off x="475188" y="737763"/>
            <a:ext cx="5250742" cy="2921509"/>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dirty="0" smtClean="0"/>
          </a:p>
          <a:p>
            <a:r>
              <a:rPr lang="en-GB" dirty="0" smtClean="0"/>
              <a:t>              </a:t>
            </a:r>
          </a:p>
          <a:p>
            <a:r>
              <a:rPr lang="en-GB" dirty="0" smtClean="0"/>
              <a:t>                 </a:t>
            </a:r>
            <a:r>
              <a:rPr lang="en-GB" sz="2400" dirty="0" smtClean="0"/>
              <a:t>Any questions????</a:t>
            </a:r>
            <a:endParaRPr lang="en-GB" sz="2400" dirty="0"/>
          </a:p>
        </p:txBody>
      </p:sp>
    </p:spTree>
    <p:extLst>
      <p:ext uri="{BB962C8B-B14F-4D97-AF65-F5344CB8AC3E}">
        <p14:creationId xmlns:p14="http://schemas.microsoft.com/office/powerpoint/2010/main" val="2751015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Sexual health information in schools and clinics</a:t>
            </a:r>
            <a:endParaRPr lang="en-GB" dirty="0"/>
          </a:p>
        </p:txBody>
      </p:sp>
      <p:sp>
        <p:nvSpPr>
          <p:cNvPr id="3" name="Subtitle 2"/>
          <p:cNvSpPr>
            <a:spLocks noGrp="1"/>
          </p:cNvSpPr>
          <p:nvPr>
            <p:ph type="subTitle" idx="1"/>
          </p:nvPr>
        </p:nvSpPr>
        <p:spPr>
          <a:xfrm>
            <a:off x="273308" y="1744150"/>
            <a:ext cx="8703795" cy="4237264"/>
          </a:xfrm>
        </p:spPr>
        <p:txBody>
          <a:bodyPr>
            <a:normAutofit fontScale="92500" lnSpcReduction="20000"/>
          </a:bodyPr>
          <a:lstStyle/>
          <a:p>
            <a:pPr marL="285750" indent="-285750">
              <a:buFont typeface="Arial" panose="020B0604020202020204" pitchFamily="34" charset="0"/>
              <a:buChar char="•"/>
            </a:pPr>
            <a:r>
              <a:rPr lang="en-GB" dirty="0" smtClean="0"/>
              <a:t>The </a:t>
            </a:r>
            <a:r>
              <a:rPr lang="en-GB" dirty="0"/>
              <a:t>quality of school sex and relationships education (SRE) in the UK </a:t>
            </a:r>
            <a:r>
              <a:rPr lang="en-GB" dirty="0" smtClean="0"/>
              <a:t>varies enormously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 </a:t>
            </a:r>
            <a:r>
              <a:rPr lang="en-GB" dirty="0"/>
              <a:t>full programme of SRE education is not compulsory in UK </a:t>
            </a:r>
            <a:r>
              <a:rPr lang="en-GB" dirty="0" smtClean="0"/>
              <a:t>schools</a:t>
            </a:r>
          </a:p>
          <a:p>
            <a:endParaRPr lang="en-GB" dirty="0"/>
          </a:p>
          <a:p>
            <a:pPr marL="285750" indent="-285750">
              <a:buFont typeface="Arial" panose="020B0604020202020204" pitchFamily="34" charset="0"/>
              <a:buChar char="•"/>
            </a:pPr>
            <a:r>
              <a:rPr lang="en-GB" dirty="0" smtClean="0"/>
              <a:t>Not </a:t>
            </a:r>
            <a:r>
              <a:rPr lang="en-GB" dirty="0"/>
              <a:t>all schools have good access to digital technology (computers and the Internet</a:t>
            </a:r>
            <a:r>
              <a:rPr lang="en-GB" dirty="0" smtClean="0"/>
              <a:t>)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It </a:t>
            </a:r>
            <a:r>
              <a:rPr lang="en-GB" dirty="0"/>
              <a:t>can be hard for young people to access clinics because of distance, opening times, or </a:t>
            </a:r>
            <a:r>
              <a:rPr lang="en-GB" dirty="0" smtClean="0"/>
              <a:t>not feeling welcome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Asking </a:t>
            </a:r>
            <a:r>
              <a:rPr lang="en-GB" dirty="0"/>
              <a:t>for help with sexual health problems can be </a:t>
            </a:r>
            <a:r>
              <a:rPr lang="en-GB" dirty="0" smtClean="0"/>
              <a:t>difficult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Young </a:t>
            </a:r>
            <a:r>
              <a:rPr lang="en-GB" dirty="0"/>
              <a:t>people would like to get sexual health information and advice from </a:t>
            </a:r>
            <a:r>
              <a:rPr lang="en-GB" dirty="0" smtClean="0"/>
              <a:t>adults (</a:t>
            </a:r>
            <a:r>
              <a:rPr lang="en-GB" dirty="0"/>
              <a:t>parents</a:t>
            </a:r>
            <a:r>
              <a:rPr lang="en-GB" dirty="0" smtClean="0"/>
              <a:t>, teachers</a:t>
            </a:r>
            <a:r>
              <a:rPr lang="en-GB" dirty="0"/>
              <a:t>, and clinic staff) but they also want to access it </a:t>
            </a:r>
            <a:r>
              <a:rPr lang="en-GB" dirty="0" smtClean="0"/>
              <a:t>online</a:t>
            </a:r>
          </a:p>
          <a:p>
            <a:endParaRPr lang="en-GB" dirty="0"/>
          </a:p>
          <a:p>
            <a:pPr marL="285750" indent="-285750">
              <a:buFont typeface="Arial" panose="020B0604020202020204" pitchFamily="34" charset="0"/>
              <a:buChar char="•"/>
            </a:pPr>
            <a:r>
              <a:rPr lang="en-GB" dirty="0" smtClean="0"/>
              <a:t>Young </a:t>
            </a:r>
            <a:r>
              <a:rPr lang="en-GB" dirty="0"/>
              <a:t>people want sexual health education which includes pleasure and relationships, </a:t>
            </a:r>
            <a:r>
              <a:rPr lang="en-GB" dirty="0" smtClean="0"/>
              <a:t>not just </a:t>
            </a:r>
            <a:r>
              <a:rPr lang="en-GB" dirty="0"/>
              <a:t>biology, safer sex and pregnancy</a:t>
            </a:r>
          </a:p>
        </p:txBody>
      </p:sp>
    </p:spTree>
    <p:extLst>
      <p:ext uri="{BB962C8B-B14F-4D97-AF65-F5344CB8AC3E}">
        <p14:creationId xmlns:p14="http://schemas.microsoft.com/office/powerpoint/2010/main" val="1016722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Some </a:t>
            </a:r>
            <a:r>
              <a:rPr lang="en-GB" dirty="0"/>
              <a:t>facts about young people and sexual and reproductive health </a:t>
            </a:r>
          </a:p>
        </p:txBody>
      </p:sp>
      <p:sp>
        <p:nvSpPr>
          <p:cNvPr id="3" name="Subtitle 2"/>
          <p:cNvSpPr>
            <a:spLocks noGrp="1"/>
          </p:cNvSpPr>
          <p:nvPr>
            <p:ph type="subTitle" idx="1"/>
          </p:nvPr>
        </p:nvSpPr>
        <p:spPr/>
        <p:txBody>
          <a:bodyPr>
            <a:normAutofit/>
          </a:bodyPr>
          <a:lstStyle/>
          <a:p>
            <a:r>
              <a:rPr lang="en-GB" dirty="0" smtClean="0"/>
              <a:t>Teenagers </a:t>
            </a:r>
            <a:r>
              <a:rPr lang="en-GB" dirty="0"/>
              <a:t>are far less likely to get pregnant today than they were in the early 1970s. The conception rate in 1970 was 82.4 per 1,000 15 to 19-year-olds, compared with 44.2 in 2012 </a:t>
            </a:r>
            <a:r>
              <a:rPr lang="en-GB" dirty="0" smtClean="0"/>
              <a:t>.</a:t>
            </a:r>
            <a:endParaRPr lang="en-GB" dirty="0"/>
          </a:p>
          <a:p>
            <a:endParaRPr lang="en-GB" dirty="0"/>
          </a:p>
          <a:p>
            <a:r>
              <a:rPr lang="en-GB" dirty="0"/>
              <a:t>There is often a wide gap between good intentions and actual behaviour. While most young people do use condoms when they first have sex, there are many reasons why others don’t. These range from not feeling able to negotiate the use of condoms or contraception, to peer pressure, alcohol, and being ‘caught up in the moment’. </a:t>
            </a:r>
            <a:endParaRPr lang="en-GB" dirty="0" smtClean="0"/>
          </a:p>
          <a:p>
            <a:endParaRPr lang="en-GB" dirty="0"/>
          </a:p>
          <a:p>
            <a:r>
              <a:rPr lang="en-GB" dirty="0" smtClean="0"/>
              <a:t>After </a:t>
            </a:r>
            <a:r>
              <a:rPr lang="en-GB" dirty="0"/>
              <a:t>drinking alcohol, one in seven 16 to 24-year-olds have had unprotected sex, one in five have had sex that they later regretted, and one in 10 have been unable to remember if they had sex the night before because they were too </a:t>
            </a:r>
            <a:r>
              <a:rPr lang="en-GB" dirty="0" smtClean="0"/>
              <a:t>drunk.</a:t>
            </a:r>
            <a:endParaRPr lang="en-GB" dirty="0"/>
          </a:p>
        </p:txBody>
      </p:sp>
    </p:spTree>
    <p:extLst>
      <p:ext uri="{BB962C8B-B14F-4D97-AF65-F5344CB8AC3E}">
        <p14:creationId xmlns:p14="http://schemas.microsoft.com/office/powerpoint/2010/main" val="4234685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hlinkClick r:id="rId2"/>
              </a:rPr>
              <a:t>http://checkconsent.com</a:t>
            </a:r>
            <a:r>
              <a:rPr lang="en-GB" dirty="0" smtClean="0">
                <a:hlinkClick r:id="rId2"/>
              </a:rPr>
              <a:t>/</a:t>
            </a:r>
            <a:r>
              <a:rPr lang="en-GB" dirty="0" smtClean="0"/>
              <a:t> </a:t>
            </a:r>
            <a:endParaRPr lang="en-GB" dirty="0"/>
          </a:p>
        </p:txBody>
      </p:sp>
      <p:sp>
        <p:nvSpPr>
          <p:cNvPr id="3" name="Subtitle 2"/>
          <p:cNvSpPr>
            <a:spLocks noGrp="1"/>
          </p:cNvSpPr>
          <p:nvPr>
            <p:ph type="subTitle" idx="1"/>
          </p:nvPr>
        </p:nvSpPr>
        <p:spPr/>
        <p:txBody>
          <a:bodyPr/>
          <a:lstStyle/>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24" y="1468745"/>
            <a:ext cx="8358389" cy="437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312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normAutofit lnSpcReduction="10000"/>
          </a:bodyPr>
          <a:lstStyle/>
          <a:p>
            <a:r>
              <a:rPr lang="en-GB" dirty="0" smtClean="0"/>
              <a:t>Condoms </a:t>
            </a:r>
            <a:r>
              <a:rPr lang="en-GB" dirty="0"/>
              <a:t>are far more likely to break or come off if they don’t fit properly, or if they are not put on correctly. A study by the Kinsey Institute of Sex, Gender and Reproduction found that heterosexual men wearing ill-fitting condoms were more likely to report irritation, loss of erection as well as orgasm difficulties (both for them and their partners</a:t>
            </a:r>
            <a:r>
              <a:rPr lang="en-GB" dirty="0" smtClean="0"/>
              <a:t>).</a:t>
            </a:r>
          </a:p>
          <a:p>
            <a:endParaRPr lang="en-GB" dirty="0"/>
          </a:p>
          <a:p>
            <a:r>
              <a:rPr lang="en-GB" dirty="0"/>
              <a:t>More than half (55 per cent) of lesbian, gay and bisexual young people experience homophobic bullying in Britain’s </a:t>
            </a:r>
            <a:r>
              <a:rPr lang="en-GB" dirty="0" smtClean="0"/>
              <a:t>schools.</a:t>
            </a:r>
          </a:p>
          <a:p>
            <a:endParaRPr lang="en-GB" dirty="0"/>
          </a:p>
          <a:p>
            <a:endParaRPr lang="en-GB" dirty="0"/>
          </a:p>
          <a:p>
            <a:r>
              <a:rPr lang="en-GB" dirty="0"/>
              <a:t>According to the NATSAL 2013 survey, the average age for first heterosexual intercourse is 16. Thirty one per cent of men and 29% of women now have first sex before the age of 16, which is not significantly different from the results of the previous survey (1999 to 2001).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782" y="274124"/>
            <a:ext cx="27241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29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But……..</a:t>
            </a:r>
            <a:endParaRPr lang="en-GB" dirty="0"/>
          </a:p>
        </p:txBody>
      </p:sp>
      <p:sp>
        <p:nvSpPr>
          <p:cNvPr id="3" name="Subtitle 2"/>
          <p:cNvSpPr>
            <a:spLocks noGrp="1"/>
          </p:cNvSpPr>
          <p:nvPr>
            <p:ph type="subTitle" idx="1"/>
          </p:nvPr>
        </p:nvSpPr>
        <p:spPr/>
        <p:txBody>
          <a:bodyPr/>
          <a:lstStyle/>
          <a:p>
            <a:r>
              <a:rPr lang="en-GB" dirty="0"/>
              <a:t>Two-thirds of sexually active students have had unprotected sex, </a:t>
            </a:r>
            <a:r>
              <a:rPr lang="en-GB" dirty="0" smtClean="0"/>
              <a:t>the 2014 Student Beans survey reveals.</a:t>
            </a:r>
          </a:p>
          <a:p>
            <a:endParaRPr lang="en-GB" dirty="0"/>
          </a:p>
          <a:p>
            <a:r>
              <a:rPr lang="en-GB" dirty="0" smtClean="0"/>
              <a:t>The </a:t>
            </a:r>
            <a:r>
              <a:rPr lang="en-GB" dirty="0" err="1" smtClean="0"/>
              <a:t>StudentBeans</a:t>
            </a:r>
            <a:r>
              <a:rPr lang="en-GB" dirty="0" smtClean="0"/>
              <a:t> website </a:t>
            </a:r>
            <a:r>
              <a:rPr lang="en-GB" dirty="0"/>
              <a:t>surveyed more than 5,000 young people at UK universities about their sex lives and sexual health. They answered questions on their use of contraception, whether or not they had had a sexually transmitted infection, and their experiences of sex education</a:t>
            </a:r>
            <a:r>
              <a:rPr lang="en-GB" dirty="0" smtClean="0"/>
              <a:t>.</a:t>
            </a:r>
          </a:p>
          <a:p>
            <a:endParaRPr lang="en-GB" dirty="0"/>
          </a:p>
          <a:p>
            <a:r>
              <a:rPr lang="en-GB" dirty="0"/>
              <a:t>Of those with sexual experience (89% of the respondents), two-thirds had had unprotected sex. Only 27% of sexually active students say they always use condoms, compared with 31% in </a:t>
            </a:r>
            <a:r>
              <a:rPr lang="en-GB" dirty="0" smtClean="0"/>
              <a:t>2013’s </a:t>
            </a:r>
            <a:r>
              <a:rPr lang="en-GB" dirty="0" err="1" smtClean="0"/>
              <a:t>StudentBeans</a:t>
            </a:r>
            <a:r>
              <a:rPr lang="en-GB" dirty="0" smtClean="0"/>
              <a:t> </a:t>
            </a:r>
            <a:r>
              <a:rPr lang="en-GB" dirty="0"/>
              <a:t>survey, while 35% use them sometimes and 26% just with a new partner.</a:t>
            </a:r>
          </a:p>
        </p:txBody>
      </p:sp>
    </p:spTree>
    <p:extLst>
      <p:ext uri="{BB962C8B-B14F-4D97-AF65-F5344CB8AC3E}">
        <p14:creationId xmlns:p14="http://schemas.microsoft.com/office/powerpoint/2010/main" val="3866755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normAutofit fontScale="92500" lnSpcReduction="10000"/>
          </a:bodyPr>
          <a:lstStyle/>
          <a:p>
            <a:r>
              <a:rPr lang="en-GB" dirty="0" smtClean="0"/>
              <a:t>However the poll </a:t>
            </a:r>
            <a:r>
              <a:rPr lang="en-GB" dirty="0"/>
              <a:t>into student sex life claims that students at Exeter University have far fewer partners than </a:t>
            </a:r>
            <a:r>
              <a:rPr lang="en-GB" dirty="0" smtClean="0"/>
              <a:t>most!  It has gone from being 18</a:t>
            </a:r>
            <a:r>
              <a:rPr lang="en-GB" baseline="30000" dirty="0" smtClean="0"/>
              <a:t>th</a:t>
            </a:r>
            <a:r>
              <a:rPr lang="en-GB" dirty="0" smtClean="0"/>
              <a:t> in 2012 to 74</a:t>
            </a:r>
            <a:r>
              <a:rPr lang="en-GB" baseline="30000" dirty="0" smtClean="0"/>
              <a:t>th</a:t>
            </a:r>
            <a:r>
              <a:rPr lang="en-GB" dirty="0" smtClean="0"/>
              <a:t> out of 109 in 2014.  </a:t>
            </a:r>
          </a:p>
          <a:p>
            <a:endParaRPr lang="en-GB" dirty="0"/>
          </a:p>
          <a:p>
            <a:r>
              <a:rPr lang="en-GB" dirty="0"/>
              <a:t>The survey also found that more than two-fifths of students (45%) say they wish they'd had better sex education at school</a:t>
            </a:r>
            <a:r>
              <a:rPr lang="en-GB" dirty="0" smtClean="0"/>
              <a:t>.</a:t>
            </a:r>
          </a:p>
          <a:p>
            <a:endParaRPr lang="en-GB" dirty="0"/>
          </a:p>
          <a:p>
            <a:r>
              <a:rPr lang="en-GB" dirty="0"/>
              <a:t>The survey asked where students first learned about "the facts of life"; 63% said in sex education classes at school, 34% said their parents, 36% said in the playground and 19% had looked online</a:t>
            </a:r>
            <a:r>
              <a:rPr lang="en-GB" dirty="0" smtClean="0"/>
              <a:t>.</a:t>
            </a:r>
          </a:p>
          <a:p>
            <a:endParaRPr lang="en-GB" dirty="0"/>
          </a:p>
          <a:p>
            <a:r>
              <a:rPr lang="en-GB" dirty="0"/>
              <a:t>A quarter of those who responded said they would like to see more information on sexual health being offered at university.</a:t>
            </a:r>
            <a:br>
              <a:rPr lang="en-GB" dirty="0"/>
            </a:br>
            <a:r>
              <a:rPr lang="en-GB" dirty="0"/>
              <a:t/>
            </a:r>
            <a:br>
              <a:rPr lang="en-GB" dirty="0"/>
            </a:b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47460"/>
            <a:ext cx="3875314" cy="109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957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BC33D02495824E9DDB7C30FABBED21" ma:contentTypeVersion="4" ma:contentTypeDescription="Create a new document." ma:contentTypeScope="" ma:versionID="fa4f8ad722296ed24b606467203b854c">
  <xsd:schema xmlns:xsd="http://www.w3.org/2001/XMLSchema" xmlns:xs="http://www.w3.org/2001/XMLSchema" xmlns:p="http://schemas.microsoft.com/office/2006/metadata/properties" xmlns:ns2="cda4d165-966c-489b-bf9b-9698d49ba5c3" targetNamespace="http://schemas.microsoft.com/office/2006/metadata/properties" ma:root="true" ma:fieldsID="89a50afacd4bdf99082ee013792e4683" ns2:_="">
    <xsd:import namespace="cda4d165-966c-489b-bf9b-9698d49ba5c3"/>
    <xsd:element name="properties">
      <xsd:complexType>
        <xsd:sequence>
          <xsd:element name="documentManagement">
            <xsd:complexType>
              <xsd:all>
                <xsd:element ref="ns2:Issue_x0020_Date" minOccurs="0"/>
                <xsd:element ref="ns2:Review_x0020_Date" minOccurs="0"/>
                <xsd:element ref="ns2:Document_x0020_Status" minOccurs="0"/>
                <xsd:element ref="ns2:Document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a4d165-966c-489b-bf9b-9698d49ba5c3" elementFormDefault="qualified">
    <xsd:import namespace="http://schemas.microsoft.com/office/2006/documentManagement/types"/>
    <xsd:import namespace="http://schemas.microsoft.com/office/infopath/2007/PartnerControls"/>
    <xsd:element name="Issue_x0020_Date" ma:index="8" nillable="true" ma:displayName="Issue Date" ma:format="DateOnly" ma:internalName="Issue_x0020_Date">
      <xsd:simpleType>
        <xsd:restriction base="dms:DateTime"/>
      </xsd:simpleType>
    </xsd:element>
    <xsd:element name="Review_x0020_Date" ma:index="9" nillable="true" ma:displayName="Review Date" ma:format="DateOnly" ma:internalName="Review_x0020_Date">
      <xsd:simpleType>
        <xsd:restriction base="dms:DateTime"/>
      </xsd:simpleType>
    </xsd:element>
    <xsd:element name="Document_x0020_Status" ma:index="10" nillable="true" ma:displayName="Document Status" ma:default="Active" ma:description="Status of this document -&#10;Active - current document&#10;Archive - previous version of the document&#10;Draft - draft version (for review only)" ma:format="Dropdown" ma:internalName="Document_x0020_Status">
      <xsd:simpleType>
        <xsd:restriction base="dms:Choice">
          <xsd:enumeration value="Active"/>
          <xsd:enumeration value="Archive"/>
          <xsd:enumeration value="Draft"/>
        </xsd:restriction>
      </xsd:simpleType>
    </xsd:element>
    <xsd:element name="Document_x0020_Category" ma:index="11" ma:displayName="Document Category" ma:default="Policy and Procedure" ma:description="Please specify the category for this document" ma:format="Dropdown" ma:internalName="Document_x0020_Category">
      <xsd:simpleType>
        <xsd:restriction base="dms:Choice">
          <xsd:enumeration value="Information"/>
          <xsd:enumeration value="Map"/>
          <xsd:enumeration value="Meeting Notes"/>
          <xsd:enumeration value="Minutes"/>
          <xsd:enumeration value="Other"/>
          <xsd:enumeration value="Policy and Procedure"/>
          <xsd:enumeration value="Report"/>
          <xsd:enumeration value="Template / For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Category xmlns="cda4d165-966c-489b-bf9b-9698d49ba5c3">Template / Form</Document_x0020_Category>
    <Review_x0020_Date xmlns="cda4d165-966c-489b-bf9b-9698d49ba5c3" xsi:nil="true"/>
    <Document_x0020_Status xmlns="cda4d165-966c-489b-bf9b-9698d49ba5c3">Active</Document_x0020_Status>
    <Issue_x0020_Date xmlns="cda4d165-966c-489b-bf9b-9698d49ba5c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7F43A4-D85B-49D4-BE8C-5A222B09D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a4d165-966c-489b-bf9b-9698d49ba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32AD37-C0A4-4BD6-9DAC-F1AA5EDAE839}">
  <ds:schemaRefs>
    <ds:schemaRef ds:uri="http://www.w3.org/XML/1998/namespace"/>
    <ds:schemaRef ds:uri="http://schemas.openxmlformats.org/package/2006/metadata/core-properties"/>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cda4d165-966c-489b-bf9b-9698d49ba5c3"/>
    <ds:schemaRef ds:uri="http://schemas.microsoft.com/office/2006/metadata/properties"/>
  </ds:schemaRefs>
</ds:datastoreItem>
</file>

<file path=customXml/itemProps3.xml><?xml version="1.0" encoding="utf-8"?>
<ds:datastoreItem xmlns:ds="http://schemas.openxmlformats.org/officeDocument/2006/customXml" ds:itemID="{B24EDDFA-D68B-4E10-8503-4B970BE2DA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1086</TotalTime>
  <Words>2760</Words>
  <Application>Microsoft Office PowerPoint</Application>
  <PresentationFormat>On-screen Show (4:3)</PresentationFormat>
  <Paragraphs>289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'Let's talk about....Young peoples' sexual health!'</vt:lpstr>
      <vt:lpstr>Sexual health</vt:lpstr>
      <vt:lpstr>The sexual health of young people Digital sexual health for young people – UCL Oct 2014</vt:lpstr>
      <vt:lpstr>Sexual health information in schools and clinics</vt:lpstr>
      <vt:lpstr>Some facts about young people and sexual and reproductive health </vt:lpstr>
      <vt:lpstr>http://checkconsent.com/ </vt:lpstr>
      <vt:lpstr>PowerPoint Presentation</vt:lpstr>
      <vt:lpstr>But……..</vt:lpstr>
      <vt:lpstr>PowerPoint Presentation</vt:lpstr>
      <vt:lpstr>What’s the solution to this? </vt:lpstr>
      <vt:lpstr> University Context </vt:lpstr>
      <vt:lpstr>Opportunities</vt:lpstr>
      <vt:lpstr>Making the links</vt:lpstr>
      <vt:lpstr>Sexual Health Report Card 2014</vt:lpstr>
      <vt:lpstr>Ranking &amp; Methodology </vt:lpstr>
      <vt:lpstr>Exeter vs Bristol</vt:lpstr>
      <vt:lpstr>Responses……</vt:lpstr>
      <vt:lpstr>Devon Condom Card Scheme</vt:lpstr>
      <vt:lpstr>PowerPoint Presentation</vt:lpstr>
      <vt:lpstr>Impact of these initiatives?.......</vt:lpstr>
      <vt:lpstr>Emergency contraception</vt:lpstr>
      <vt:lpstr>Advance supply of emergency hormonal contraception?</vt:lpstr>
      <vt:lpstr>Pregnancy testing……</vt:lpstr>
      <vt:lpstr>Crisis Pregnancy Centres</vt:lpstr>
      <vt:lpstr>Mind the gap: is there a joined up  pregnancy pathway in your area?</vt:lpstr>
      <vt:lpstr> A Framework for Sexual Health Improvement in England - DoH 2013</vt:lpstr>
      <vt:lpstr> </vt:lpstr>
      <vt:lpstr> </vt:lpstr>
      <vt:lpstr>PowerPoint Presentation</vt:lpstr>
      <vt:lpstr>Social Media</vt:lpstr>
      <vt:lpstr>Bpas campaigns</vt:lpstr>
      <vt:lpstr>References</vt:lpstr>
      <vt:lpstr>PowerPoint Presentation</vt:lpstr>
    </vt:vector>
  </TitlesOfParts>
  <Company>Gough Bailey Wright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Rhodri Burridge</dc:creator>
  <cp:lastModifiedBy>Ben</cp:lastModifiedBy>
  <cp:revision>43</cp:revision>
  <dcterms:created xsi:type="dcterms:W3CDTF">2012-07-06T10:39:22Z</dcterms:created>
  <dcterms:modified xsi:type="dcterms:W3CDTF">2015-09-27T14:23:03Z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0x010100F1BC33D02495824E9DDB7C30FABBED21</vt:lpwstr>
  </property>
</Properties>
</file>