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8" r:id="rId3"/>
    <p:sldId id="257" r:id="rId4"/>
    <p:sldId id="282" r:id="rId5"/>
    <p:sldId id="264" r:id="rId6"/>
    <p:sldId id="277" r:id="rId7"/>
    <p:sldId id="278" r:id="rId8"/>
    <p:sldId id="279" r:id="rId9"/>
    <p:sldId id="280" r:id="rId10"/>
    <p:sldId id="271" r:id="rId11"/>
    <p:sldId id="281" r:id="rId12"/>
    <p:sldId id="261" r:id="rId13"/>
    <p:sldId id="265" r:id="rId14"/>
    <p:sldId id="274" r:id="rId15"/>
    <p:sldId id="283" r:id="rId16"/>
    <p:sldId id="287" r:id="rId17"/>
    <p:sldId id="288" r:id="rId18"/>
    <p:sldId id="268" r:id="rId19"/>
    <p:sldId id="289" r:id="rId20"/>
    <p:sldId id="290" r:id="rId21"/>
    <p:sldId id="291" r:id="rId22"/>
    <p:sldId id="263"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67302" autoAdjust="0"/>
  </p:normalViewPr>
  <p:slideViewPr>
    <p:cSldViewPr>
      <p:cViewPr varScale="1">
        <p:scale>
          <a:sx n="61" d="100"/>
          <a:sy n="61" d="100"/>
        </p:scale>
        <p:origin x="-22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1A6225-D466-41CF-A1D2-4C72347B1DBA}" type="datetimeFigureOut">
              <a:rPr lang="en-GB" smtClean="0"/>
              <a:t>13/07/2016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CB7116-57F7-4F4E-A822-16F5D73927A7}" type="slidenum">
              <a:rPr lang="en-GB" smtClean="0"/>
              <a:t>‹#›</a:t>
            </a:fld>
            <a:endParaRPr lang="en-GB"/>
          </a:p>
        </p:txBody>
      </p:sp>
    </p:spTree>
    <p:extLst>
      <p:ext uri="{BB962C8B-B14F-4D97-AF65-F5344CB8AC3E}">
        <p14:creationId xmlns:p14="http://schemas.microsoft.com/office/powerpoint/2010/main" val="157899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1</a:t>
            </a:fld>
            <a:endParaRPr lang="en-GB"/>
          </a:p>
        </p:txBody>
      </p:sp>
    </p:spTree>
    <p:extLst>
      <p:ext uri="{BB962C8B-B14F-4D97-AF65-F5344CB8AC3E}">
        <p14:creationId xmlns:p14="http://schemas.microsoft.com/office/powerpoint/2010/main" val="177905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10</a:t>
            </a:fld>
            <a:endParaRPr lang="en-GB"/>
          </a:p>
        </p:txBody>
      </p:sp>
    </p:spTree>
    <p:extLst>
      <p:ext uri="{BB962C8B-B14F-4D97-AF65-F5344CB8AC3E}">
        <p14:creationId xmlns:p14="http://schemas.microsoft.com/office/powerpoint/2010/main" val="1318139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11</a:t>
            </a:fld>
            <a:endParaRPr lang="en-GB"/>
          </a:p>
        </p:txBody>
      </p:sp>
    </p:spTree>
    <p:extLst>
      <p:ext uri="{BB962C8B-B14F-4D97-AF65-F5344CB8AC3E}">
        <p14:creationId xmlns:p14="http://schemas.microsoft.com/office/powerpoint/2010/main" val="343236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12</a:t>
            </a:fld>
            <a:endParaRPr lang="en-GB"/>
          </a:p>
        </p:txBody>
      </p:sp>
    </p:spTree>
    <p:extLst>
      <p:ext uri="{BB962C8B-B14F-4D97-AF65-F5344CB8AC3E}">
        <p14:creationId xmlns:p14="http://schemas.microsoft.com/office/powerpoint/2010/main" val="195512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13</a:t>
            </a:fld>
            <a:endParaRPr lang="en-GB"/>
          </a:p>
        </p:txBody>
      </p:sp>
    </p:spTree>
    <p:extLst>
      <p:ext uri="{BB962C8B-B14F-4D97-AF65-F5344CB8AC3E}">
        <p14:creationId xmlns:p14="http://schemas.microsoft.com/office/powerpoint/2010/main" val="262021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I am now going to talk you through a case study</a:t>
            </a:r>
            <a:r>
              <a:rPr lang="en-GB" sz="1600" baseline="0" dirty="0" smtClean="0"/>
              <a:t> example from my own practice. </a:t>
            </a:r>
            <a:r>
              <a:rPr lang="en-GB" sz="1600" dirty="0" smtClean="0"/>
              <a:t>Leeds Student Medical Practice</a:t>
            </a:r>
            <a:r>
              <a:rPr lang="en-GB" sz="1600" baseline="0" dirty="0" smtClean="0"/>
              <a:t> is a GP practice in Leeds with around 38,000 patients registered. </a:t>
            </a:r>
          </a:p>
          <a:p>
            <a:endParaRPr lang="en-GB" sz="1600" baseline="0" dirty="0" smtClean="0"/>
          </a:p>
          <a:p>
            <a:r>
              <a:rPr lang="en-GB" sz="1600" baseline="0" dirty="0" smtClean="0"/>
              <a:t>It is an interesting practice in that it is predominantly for the student population in Leeds with patients from The University of Leeds, Leeds Beckett University, Leeds Trinity University, Leeds College of Music, Leeds College of Art… so patients often stay for one year, three years a bit longer if they are completing postgraduate studies. In addition, patients often go home during university holidays such as Christmas, Easter and Summer. Some overseas students go back abroad making contact very difficult.  </a:t>
            </a:r>
          </a:p>
          <a:p>
            <a:endParaRPr lang="en-GB" sz="1600" baseline="0" dirty="0" smtClean="0"/>
          </a:p>
          <a:p>
            <a:r>
              <a:rPr lang="en-GB" sz="1600" baseline="0" dirty="0" smtClean="0"/>
              <a:t>With this crazy dynamic from such a transient population it is impossible to develop a consistent group of patients who would attend meetings as the LSMP Patient Participation Group. Instead we use the Facebook group as this can be used for feedback at all times of the day, week and year. We have 61 members in this Facebook group recruited via posters around the practice, approaching patients in the waiting room and word of mouth from patients and staff. </a:t>
            </a:r>
          </a:p>
          <a:p>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Generally speaking, our PPG is a critical friend for us – advising us on the patient perspective and helping to improve the practice by giving suggesting and feedback on current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All patients who join the PPG on Facebook are given the opportunity to provide feedback via private message. All feedback that is received is responded to and sent around the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We often undertake patient surveys in the waiting room to gather information and we also have face to face meetings once per academic term at the practice. The </a:t>
            </a:r>
            <a:r>
              <a:rPr lang="en-GB" sz="1600" dirty="0" smtClean="0"/>
              <a:t>Practice Manager, a GP Partner, Lead Nurse and Project Coordinator all attend this and the agenda is designed</a:t>
            </a:r>
            <a:r>
              <a:rPr lang="en-GB" sz="1600" baseline="0" dirty="0" smtClean="0"/>
              <a:t> around patient feedback we have received from the Facebook group and patient surveys.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Examples of agenda items include: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what do you think of the appointment system,</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What do you think of your welcome to the practice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What do you think the nurses should wear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how do you think we should promote campaigns,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do you like the waiting rooms </a:t>
            </a:r>
            <a:r>
              <a:rPr lang="en-GB" sz="1600" baseline="0" dirty="0" err="1" smtClean="0">
                <a:solidFill>
                  <a:srgbClr val="FF0000"/>
                </a:solidFill>
              </a:rPr>
              <a:t>etc</a:t>
            </a:r>
            <a:endParaRPr lang="en-GB" sz="16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solidFill>
                  <a:srgbClr val="FF0000"/>
                </a:solidFill>
              </a:rPr>
              <a:t>We are always looking to develop, so we plan to do a recruitment drive in September.  </a:t>
            </a:r>
            <a:endParaRPr lang="en-GB" sz="1600" dirty="0" smtClean="0">
              <a:solidFill>
                <a:srgbClr val="FF0000"/>
              </a:solidFill>
            </a:endParaRPr>
          </a:p>
          <a:p>
            <a:endParaRPr lang="en-GB" sz="1400" baseline="0" dirty="0" smtClean="0"/>
          </a:p>
          <a:p>
            <a:endParaRPr lang="en-GB" sz="1400" baseline="0" dirty="0" smtClean="0"/>
          </a:p>
          <a:p>
            <a:endParaRPr lang="en-GB" sz="1400" baseline="0" dirty="0" smtClean="0"/>
          </a:p>
          <a:p>
            <a:endParaRPr lang="en-GB" sz="1400" baseline="0" dirty="0" smtClean="0"/>
          </a:p>
          <a:p>
            <a:endParaRPr lang="en-GB" sz="1400" baseline="0" dirty="0" smtClean="0"/>
          </a:p>
          <a:p>
            <a:endParaRPr lang="en-GB" sz="1400" baseline="0" dirty="0" smtClean="0"/>
          </a:p>
          <a:p>
            <a:endParaRPr lang="en-GB" sz="1400" baseline="0" dirty="0" smtClean="0"/>
          </a:p>
        </p:txBody>
      </p:sp>
      <p:sp>
        <p:nvSpPr>
          <p:cNvPr id="4" name="Slide Number Placeholder 3"/>
          <p:cNvSpPr>
            <a:spLocks noGrp="1"/>
          </p:cNvSpPr>
          <p:nvPr>
            <p:ph type="sldNum" sz="quarter" idx="10"/>
          </p:nvPr>
        </p:nvSpPr>
        <p:spPr/>
        <p:txBody>
          <a:bodyPr/>
          <a:lstStyle/>
          <a:p>
            <a:fld id="{5ACB7116-57F7-4F4E-A822-16F5D73927A7}" type="slidenum">
              <a:rPr lang="en-GB" smtClean="0"/>
              <a:t>14</a:t>
            </a:fld>
            <a:endParaRPr lang="en-GB"/>
          </a:p>
        </p:txBody>
      </p:sp>
    </p:spTree>
    <p:extLst>
      <p:ext uri="{BB962C8B-B14F-4D97-AF65-F5344CB8AC3E}">
        <p14:creationId xmlns:p14="http://schemas.microsoft.com/office/powerpoint/2010/main" val="36100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5ACB7116-57F7-4F4E-A822-16F5D73927A7}" type="slidenum">
              <a:rPr lang="en-GB" smtClean="0"/>
              <a:t>15</a:t>
            </a:fld>
            <a:endParaRPr lang="en-GB"/>
          </a:p>
        </p:txBody>
      </p:sp>
    </p:spTree>
    <p:extLst>
      <p:ext uri="{BB962C8B-B14F-4D97-AF65-F5344CB8AC3E}">
        <p14:creationId xmlns:p14="http://schemas.microsoft.com/office/powerpoint/2010/main" val="3672769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CB7116-57F7-4F4E-A822-16F5D73927A7}" type="slidenum">
              <a:rPr lang="en-GB" smtClean="0"/>
              <a:t>16</a:t>
            </a:fld>
            <a:endParaRPr lang="en-GB"/>
          </a:p>
        </p:txBody>
      </p:sp>
    </p:spTree>
    <p:extLst>
      <p:ext uri="{BB962C8B-B14F-4D97-AF65-F5344CB8AC3E}">
        <p14:creationId xmlns:p14="http://schemas.microsoft.com/office/powerpoint/2010/main" val="99026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CB7116-57F7-4F4E-A822-16F5D73927A7}" type="slidenum">
              <a:rPr lang="en-GB" smtClean="0"/>
              <a:t>17</a:t>
            </a:fld>
            <a:endParaRPr lang="en-GB"/>
          </a:p>
        </p:txBody>
      </p:sp>
    </p:spTree>
    <p:extLst>
      <p:ext uri="{BB962C8B-B14F-4D97-AF65-F5344CB8AC3E}">
        <p14:creationId xmlns:p14="http://schemas.microsoft.com/office/powerpoint/2010/main" val="234850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5ACB7116-57F7-4F4E-A822-16F5D73927A7}" type="slidenum">
              <a:rPr lang="en-GB" smtClean="0"/>
              <a:t>18</a:t>
            </a:fld>
            <a:endParaRPr lang="en-GB"/>
          </a:p>
        </p:txBody>
      </p:sp>
    </p:spTree>
    <p:extLst>
      <p:ext uri="{BB962C8B-B14F-4D97-AF65-F5344CB8AC3E}">
        <p14:creationId xmlns:p14="http://schemas.microsoft.com/office/powerpoint/2010/main" val="70518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19</a:t>
            </a:fld>
            <a:endParaRPr lang="en-GB"/>
          </a:p>
        </p:txBody>
      </p:sp>
    </p:spTree>
    <p:extLst>
      <p:ext uri="{BB962C8B-B14F-4D97-AF65-F5344CB8AC3E}">
        <p14:creationId xmlns:p14="http://schemas.microsoft.com/office/powerpoint/2010/main" val="210042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ACB7116-57F7-4F4E-A822-16F5D73927A7}" type="slidenum">
              <a:rPr lang="en-GB" smtClean="0"/>
              <a:t>2</a:t>
            </a:fld>
            <a:endParaRPr lang="en-GB"/>
          </a:p>
        </p:txBody>
      </p:sp>
    </p:spTree>
    <p:extLst>
      <p:ext uri="{BB962C8B-B14F-4D97-AF65-F5344CB8AC3E}">
        <p14:creationId xmlns:p14="http://schemas.microsoft.com/office/powerpoint/2010/main" val="15335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10"/>
          </p:nvPr>
        </p:nvSpPr>
        <p:spPr/>
        <p:txBody>
          <a:bodyPr/>
          <a:lstStyle/>
          <a:p>
            <a:fld id="{5ACB7116-57F7-4F4E-A822-16F5D73927A7}" type="slidenum">
              <a:rPr lang="en-GB" smtClean="0"/>
              <a:t>20</a:t>
            </a:fld>
            <a:endParaRPr lang="en-GB"/>
          </a:p>
        </p:txBody>
      </p:sp>
    </p:spTree>
    <p:extLst>
      <p:ext uri="{BB962C8B-B14F-4D97-AF65-F5344CB8AC3E}">
        <p14:creationId xmlns:p14="http://schemas.microsoft.com/office/powerpoint/2010/main" val="12903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21</a:t>
            </a:fld>
            <a:endParaRPr lang="en-GB"/>
          </a:p>
        </p:txBody>
      </p:sp>
    </p:spTree>
    <p:extLst>
      <p:ext uri="{BB962C8B-B14F-4D97-AF65-F5344CB8AC3E}">
        <p14:creationId xmlns:p14="http://schemas.microsoft.com/office/powerpoint/2010/main" val="373502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22</a:t>
            </a:fld>
            <a:endParaRPr lang="en-GB"/>
          </a:p>
        </p:txBody>
      </p:sp>
    </p:spTree>
    <p:extLst>
      <p:ext uri="{BB962C8B-B14F-4D97-AF65-F5344CB8AC3E}">
        <p14:creationId xmlns:p14="http://schemas.microsoft.com/office/powerpoint/2010/main" val="271088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 </a:t>
            </a:r>
          </a:p>
        </p:txBody>
      </p:sp>
      <p:sp>
        <p:nvSpPr>
          <p:cNvPr id="4" name="Slide Number Placeholder 3"/>
          <p:cNvSpPr>
            <a:spLocks noGrp="1"/>
          </p:cNvSpPr>
          <p:nvPr>
            <p:ph type="sldNum" sz="quarter" idx="10"/>
          </p:nvPr>
        </p:nvSpPr>
        <p:spPr/>
        <p:txBody>
          <a:bodyPr/>
          <a:lstStyle/>
          <a:p>
            <a:fld id="{5ACB7116-57F7-4F4E-A822-16F5D73927A7}" type="slidenum">
              <a:rPr lang="en-GB" smtClean="0"/>
              <a:t>3</a:t>
            </a:fld>
            <a:endParaRPr lang="en-GB"/>
          </a:p>
        </p:txBody>
      </p:sp>
    </p:spTree>
    <p:extLst>
      <p:ext uri="{BB962C8B-B14F-4D97-AF65-F5344CB8AC3E}">
        <p14:creationId xmlns:p14="http://schemas.microsoft.com/office/powerpoint/2010/main" val="308992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p:txBody>
      </p:sp>
      <p:sp>
        <p:nvSpPr>
          <p:cNvPr id="4" name="Slide Number Placeholder 3"/>
          <p:cNvSpPr>
            <a:spLocks noGrp="1"/>
          </p:cNvSpPr>
          <p:nvPr>
            <p:ph type="sldNum" sz="quarter" idx="10"/>
          </p:nvPr>
        </p:nvSpPr>
        <p:spPr/>
        <p:txBody>
          <a:bodyPr/>
          <a:lstStyle/>
          <a:p>
            <a:fld id="{5ACB7116-57F7-4F4E-A822-16F5D73927A7}" type="slidenum">
              <a:rPr lang="en-GB" smtClean="0"/>
              <a:t>4</a:t>
            </a:fld>
            <a:endParaRPr lang="en-GB"/>
          </a:p>
        </p:txBody>
      </p:sp>
    </p:spTree>
    <p:extLst>
      <p:ext uri="{BB962C8B-B14F-4D97-AF65-F5344CB8AC3E}">
        <p14:creationId xmlns:p14="http://schemas.microsoft.com/office/powerpoint/2010/main" val="284640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5</a:t>
            </a:fld>
            <a:endParaRPr lang="en-GB"/>
          </a:p>
        </p:txBody>
      </p:sp>
    </p:spTree>
    <p:extLst>
      <p:ext uri="{BB962C8B-B14F-4D97-AF65-F5344CB8AC3E}">
        <p14:creationId xmlns:p14="http://schemas.microsoft.com/office/powerpoint/2010/main" val="22377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6</a:t>
            </a:fld>
            <a:endParaRPr lang="en-GB"/>
          </a:p>
        </p:txBody>
      </p:sp>
    </p:spTree>
    <p:extLst>
      <p:ext uri="{BB962C8B-B14F-4D97-AF65-F5344CB8AC3E}">
        <p14:creationId xmlns:p14="http://schemas.microsoft.com/office/powerpoint/2010/main" val="324579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CB7116-57F7-4F4E-A822-16F5D73927A7}" type="slidenum">
              <a:rPr lang="en-GB" smtClean="0"/>
              <a:t>7</a:t>
            </a:fld>
            <a:endParaRPr lang="en-GB"/>
          </a:p>
        </p:txBody>
      </p:sp>
    </p:spTree>
    <p:extLst>
      <p:ext uri="{BB962C8B-B14F-4D97-AF65-F5344CB8AC3E}">
        <p14:creationId xmlns:p14="http://schemas.microsoft.com/office/powerpoint/2010/main" val="223924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smtClean="0"/>
          </a:p>
        </p:txBody>
      </p:sp>
      <p:sp>
        <p:nvSpPr>
          <p:cNvPr id="4" name="Slide Number Placeholder 3"/>
          <p:cNvSpPr>
            <a:spLocks noGrp="1"/>
          </p:cNvSpPr>
          <p:nvPr>
            <p:ph type="sldNum" sz="quarter" idx="10"/>
          </p:nvPr>
        </p:nvSpPr>
        <p:spPr/>
        <p:txBody>
          <a:bodyPr/>
          <a:lstStyle/>
          <a:p>
            <a:fld id="{5ACB7116-57F7-4F4E-A822-16F5D73927A7}" type="slidenum">
              <a:rPr lang="en-GB" smtClean="0"/>
              <a:t>8</a:t>
            </a:fld>
            <a:endParaRPr lang="en-GB"/>
          </a:p>
        </p:txBody>
      </p:sp>
    </p:spTree>
    <p:extLst>
      <p:ext uri="{BB962C8B-B14F-4D97-AF65-F5344CB8AC3E}">
        <p14:creationId xmlns:p14="http://schemas.microsoft.com/office/powerpoint/2010/main" val="76313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5ACB7116-57F7-4F4E-A822-16F5D73927A7}" type="slidenum">
              <a:rPr lang="en-GB" smtClean="0"/>
              <a:t>9</a:t>
            </a:fld>
            <a:endParaRPr lang="en-GB"/>
          </a:p>
        </p:txBody>
      </p:sp>
    </p:spTree>
    <p:extLst>
      <p:ext uri="{BB962C8B-B14F-4D97-AF65-F5344CB8AC3E}">
        <p14:creationId xmlns:p14="http://schemas.microsoft.com/office/powerpoint/2010/main" val="212467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53F3828-2B8A-45CD-B52D-8CCEBA4CE4BE}" type="datetimeFigureOut">
              <a:rPr lang="en-GB" smtClean="0"/>
              <a:t>13/07/2016</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6EB810D-75FE-411C-BC95-C5ECFE65CAD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3F3828-2B8A-45CD-B52D-8CCEBA4CE4BE}"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B810D-75FE-411C-BC95-C5ECFE65CAD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3F3828-2B8A-45CD-B52D-8CCEBA4CE4BE}" type="datetimeFigureOut">
              <a:rPr lang="en-GB" smtClean="0"/>
              <a:t>13/07/2016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EB810D-75FE-411C-BC95-C5ECFE65CAD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53F3828-2B8A-45CD-B52D-8CCEBA4CE4BE}" type="datetimeFigureOut">
              <a:rPr lang="en-GB" smtClean="0"/>
              <a:t>13/07/2016</a:t>
            </a:fld>
            <a:endParaRPr lang="en-GB"/>
          </a:p>
        </p:txBody>
      </p:sp>
      <p:sp>
        <p:nvSpPr>
          <p:cNvPr id="9" name="Slide Number Placeholder 8"/>
          <p:cNvSpPr>
            <a:spLocks noGrp="1"/>
          </p:cNvSpPr>
          <p:nvPr>
            <p:ph type="sldNum" sz="quarter" idx="15"/>
          </p:nvPr>
        </p:nvSpPr>
        <p:spPr/>
        <p:txBody>
          <a:bodyPr rtlCol="0"/>
          <a:lstStyle/>
          <a:p>
            <a:fld id="{E6EB810D-75FE-411C-BC95-C5ECFE65CAD1}"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53F3828-2B8A-45CD-B52D-8CCEBA4CE4BE}" type="datetimeFigureOut">
              <a:rPr lang="en-GB" smtClean="0"/>
              <a:t>13/07/2016</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6EB810D-75FE-411C-BC95-C5ECFE65CAD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53F3828-2B8A-45CD-B52D-8CCEBA4CE4BE}" type="datetimeFigureOut">
              <a:rPr lang="en-GB" smtClean="0"/>
              <a:t>13/07/2016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EB810D-75FE-411C-BC95-C5ECFE65CAD1}"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53F3828-2B8A-45CD-B52D-8CCEBA4CE4BE}" type="datetimeFigureOut">
              <a:rPr lang="en-GB" smtClean="0"/>
              <a:t>13/07/2016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EB810D-75FE-411C-BC95-C5ECFE65CAD1}"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53F3828-2B8A-45CD-B52D-8CCEBA4CE4BE}" type="datetimeFigureOut">
              <a:rPr lang="en-GB" smtClean="0"/>
              <a:t>13/07/2016</a:t>
            </a:fld>
            <a:endParaRPr lang="en-GB"/>
          </a:p>
        </p:txBody>
      </p:sp>
      <p:sp>
        <p:nvSpPr>
          <p:cNvPr id="7" name="Slide Number Placeholder 6"/>
          <p:cNvSpPr>
            <a:spLocks noGrp="1"/>
          </p:cNvSpPr>
          <p:nvPr>
            <p:ph type="sldNum" sz="quarter" idx="11"/>
          </p:nvPr>
        </p:nvSpPr>
        <p:spPr/>
        <p:txBody>
          <a:bodyPr rtlCol="0"/>
          <a:lstStyle/>
          <a:p>
            <a:fld id="{E6EB810D-75FE-411C-BC95-C5ECFE65CAD1}"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F3828-2B8A-45CD-B52D-8CCEBA4CE4BE}" type="datetimeFigureOut">
              <a:rPr lang="en-GB" smtClean="0"/>
              <a:t>13/07/2016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EB810D-75FE-411C-BC95-C5ECFE65CAD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53F3828-2B8A-45CD-B52D-8CCEBA4CE4BE}" type="datetimeFigureOut">
              <a:rPr lang="en-GB" smtClean="0"/>
              <a:t>13/07/2016</a:t>
            </a:fld>
            <a:endParaRPr lang="en-GB"/>
          </a:p>
        </p:txBody>
      </p:sp>
      <p:sp>
        <p:nvSpPr>
          <p:cNvPr id="22" name="Slide Number Placeholder 21"/>
          <p:cNvSpPr>
            <a:spLocks noGrp="1"/>
          </p:cNvSpPr>
          <p:nvPr>
            <p:ph type="sldNum" sz="quarter" idx="15"/>
          </p:nvPr>
        </p:nvSpPr>
        <p:spPr/>
        <p:txBody>
          <a:bodyPr rtlCol="0"/>
          <a:lstStyle/>
          <a:p>
            <a:fld id="{E6EB810D-75FE-411C-BC95-C5ECFE65CAD1}"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53F3828-2B8A-45CD-B52D-8CCEBA4CE4BE}" type="datetimeFigureOut">
              <a:rPr lang="en-GB" smtClean="0"/>
              <a:t>13/07/2016</a:t>
            </a:fld>
            <a:endParaRPr lang="en-GB"/>
          </a:p>
        </p:txBody>
      </p:sp>
      <p:sp>
        <p:nvSpPr>
          <p:cNvPr id="18" name="Slide Number Placeholder 17"/>
          <p:cNvSpPr>
            <a:spLocks noGrp="1"/>
          </p:cNvSpPr>
          <p:nvPr>
            <p:ph type="sldNum" sz="quarter" idx="11"/>
          </p:nvPr>
        </p:nvSpPr>
        <p:spPr/>
        <p:txBody>
          <a:bodyPr rtlCol="0"/>
          <a:lstStyle/>
          <a:p>
            <a:fld id="{E6EB810D-75FE-411C-BC95-C5ECFE65CAD1}"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53F3828-2B8A-45CD-B52D-8CCEBA4CE4BE}" type="datetimeFigureOut">
              <a:rPr lang="en-GB" smtClean="0"/>
              <a:t>13/07/2016</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6EB810D-75FE-411C-BC95-C5ECFE65CAD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pinterest.com/" TargetMode="External"/><Relationship Id="rId4" Type="http://schemas.openxmlformats.org/officeDocument/2006/relationships/hyperlink" Target="https://teensdontdrivedistracted.wordpress.co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huffingtonpost.com/" TargetMode="External"/><Relationship Id="rId13"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hyperlink" Target="https://www.google.co.uk/url?sa=i&amp;rct=j&amp;q=&amp;esrc=s&amp;source=images&amp;cd=&amp;ved=0ahUKEwjXlPb5xbvNAhUnLcAKHWfiC20QjB0IBg&amp;url=http://blog.homefinder.com/2015/12/02/december-checklist-four-tasks-every-real-estate-agent-should-complete/&amp;bvm=bv.125221236,d.ZGg&amp;psig=AFQjCNGZUKqQ52k-GlgYuRKR3Igd0Y9VTA&amp;ust=1466676110400655" TargetMode="External"/><Relationship Id="rId12"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yourteenmag.com/technology/technology-parents-take-control" TargetMode="External"/><Relationship Id="rId11" Type="http://schemas.openxmlformats.org/officeDocument/2006/relationships/image" Target="../media/image7.jpeg"/><Relationship Id="rId5" Type="http://schemas.openxmlformats.org/officeDocument/2006/relationships/hyperlink" Target="http://www.teensafe.com/" TargetMode="External"/><Relationship Id="rId10" Type="http://schemas.openxmlformats.org/officeDocument/2006/relationships/image" Target="../media/image6.png"/><Relationship Id="rId4" Type="http://schemas.openxmlformats.org/officeDocument/2006/relationships/hyperlink" Target="http://www.teensafe.com/blog/smartphone-contract/" TargetMode="External"/><Relationship Id="rId9" Type="http://schemas.openxmlformats.org/officeDocument/2006/relationships/hyperlink" Target="http://www.dailymail.co.uk/femail/article-2256201/Use-iPad-pacify-toddler-Dont-dummy.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ailymail.co.uk/sciencetech/article-3038496/Is-teenager-addicted-mobile-25-constantly-phone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hloe.rankin@nhs.ne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www.healthwatchleeds.co.uk/" TargetMode="External"/><Relationship Id="rId4" Type="http://schemas.openxmlformats.org/officeDocument/2006/relationships/hyperlink" Target="http://www.leedsstudentmedicalpractice.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916832"/>
            <a:ext cx="6172200" cy="2520280"/>
          </a:xfrm>
        </p:spPr>
        <p:txBody>
          <a:bodyPr>
            <a:normAutofit/>
          </a:bodyPr>
          <a:lstStyle/>
          <a:p>
            <a:r>
              <a:rPr lang="en-GB" sz="3600" dirty="0" smtClean="0"/>
              <a:t>using the patient voice: making the most of your patient participation group</a:t>
            </a:r>
            <a:endParaRPr lang="en-GB" sz="3600" dirty="0"/>
          </a:p>
        </p:txBody>
      </p:sp>
      <p:sp>
        <p:nvSpPr>
          <p:cNvPr id="3" name="Subtitle 2"/>
          <p:cNvSpPr>
            <a:spLocks noGrp="1"/>
          </p:cNvSpPr>
          <p:nvPr>
            <p:ph type="subTitle" idx="1"/>
          </p:nvPr>
        </p:nvSpPr>
        <p:spPr>
          <a:xfrm>
            <a:off x="2267744" y="4941168"/>
            <a:ext cx="6552728" cy="585918"/>
          </a:xfrm>
        </p:spPr>
        <p:txBody>
          <a:bodyPr>
            <a:noAutofit/>
          </a:bodyPr>
          <a:lstStyle/>
          <a:p>
            <a:r>
              <a:rPr lang="en-GB" sz="2400" dirty="0"/>
              <a:t>W</a:t>
            </a:r>
            <a:r>
              <a:rPr lang="en-GB" sz="2400" dirty="0" smtClean="0"/>
              <a:t>orking with a student population</a:t>
            </a:r>
            <a:endParaRPr lang="en-GB" sz="2400" dirty="0"/>
          </a:p>
        </p:txBody>
      </p:sp>
      <p:sp>
        <p:nvSpPr>
          <p:cNvPr id="4" name="Subtitle 2"/>
          <p:cNvSpPr txBox="1">
            <a:spLocks/>
          </p:cNvSpPr>
          <p:nvPr/>
        </p:nvSpPr>
        <p:spPr>
          <a:xfrm>
            <a:off x="6804248" y="6085986"/>
            <a:ext cx="2160240" cy="585918"/>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r>
              <a:rPr lang="en-GB" sz="2000" dirty="0" smtClean="0"/>
              <a:t>Chloe Rankin </a:t>
            </a:r>
            <a:endParaRPr lang="en-GB" sz="2000" dirty="0"/>
          </a:p>
        </p:txBody>
      </p:sp>
    </p:spTree>
    <p:extLst>
      <p:ext uri="{BB962C8B-B14F-4D97-AF65-F5344CB8AC3E}">
        <p14:creationId xmlns:p14="http://schemas.microsoft.com/office/powerpoint/2010/main" val="261573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143000"/>
          </a:xfrm>
        </p:spPr>
        <p:txBody>
          <a:bodyPr/>
          <a:lstStyle/>
          <a:p>
            <a:pPr algn="ctr"/>
            <a:r>
              <a:rPr lang="en-GB" dirty="0"/>
              <a:t>Patient Participation Groups (PPG’s) </a:t>
            </a:r>
          </a:p>
        </p:txBody>
      </p:sp>
      <p:sp>
        <p:nvSpPr>
          <p:cNvPr id="3" name="Content Placeholder 2"/>
          <p:cNvSpPr>
            <a:spLocks noGrp="1"/>
          </p:cNvSpPr>
          <p:nvPr>
            <p:ph sz="quarter" idx="1"/>
          </p:nvPr>
        </p:nvSpPr>
        <p:spPr/>
        <p:txBody>
          <a:bodyPr/>
          <a:lstStyle/>
          <a:p>
            <a:endParaRPr lang="en-GB" dirty="0"/>
          </a:p>
          <a:p>
            <a:r>
              <a:rPr lang="en-GB" dirty="0"/>
              <a:t>No set rules/guidelines for how PPG’s are run</a:t>
            </a:r>
          </a:p>
          <a:p>
            <a:endParaRPr lang="en-GB" dirty="0"/>
          </a:p>
          <a:p>
            <a:r>
              <a:rPr lang="en-GB" dirty="0"/>
              <a:t>Need to be bespoke to the practice  </a:t>
            </a:r>
            <a:endParaRPr lang="en-GB" dirty="0" smtClean="0"/>
          </a:p>
          <a:p>
            <a:pPr marL="0" indent="0">
              <a:buNone/>
            </a:pPr>
            <a:endParaRPr lang="en-GB" dirty="0" smtClean="0"/>
          </a:p>
          <a:p>
            <a:r>
              <a:rPr lang="en-GB" dirty="0" smtClean="0"/>
              <a:t>Not ‘one size fits all’ </a:t>
            </a:r>
            <a:endParaRPr lang="en-GB" dirty="0"/>
          </a:p>
          <a:p>
            <a:endParaRPr lang="en-GB" dirty="0" smtClean="0"/>
          </a:p>
          <a:p>
            <a:r>
              <a:rPr lang="en-GB" dirty="0" smtClean="0"/>
              <a:t>Barriers = opportunities </a:t>
            </a:r>
            <a:endParaRPr lang="en-GB" dirty="0"/>
          </a:p>
        </p:txBody>
      </p:sp>
    </p:spTree>
    <p:extLst>
      <p:ext uri="{BB962C8B-B14F-4D97-AF65-F5344CB8AC3E}">
        <p14:creationId xmlns:p14="http://schemas.microsoft.com/office/powerpoint/2010/main" val="412219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90" t="5538" r="4467" b="7070"/>
          <a:stretch/>
        </p:blipFill>
        <p:spPr bwMode="auto">
          <a:xfrm>
            <a:off x="334678" y="1268760"/>
            <a:ext cx="3663595" cy="239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51107" y="6304280"/>
            <a:ext cx="5697770" cy="461665"/>
          </a:xfrm>
          <a:prstGeom prst="rect">
            <a:avLst/>
          </a:prstGeom>
        </p:spPr>
        <p:txBody>
          <a:bodyPr wrap="square">
            <a:spAutoFit/>
          </a:bodyPr>
          <a:lstStyle/>
          <a:p>
            <a:r>
              <a:rPr lang="en-GB" sz="1200" dirty="0" smtClean="0">
                <a:hlinkClick r:id="rId4"/>
              </a:rPr>
              <a:t>Pictures: teensdontdrivedistracted.wordpress.com</a:t>
            </a:r>
            <a:r>
              <a:rPr lang="en-GB" sz="1200" dirty="0" smtClean="0"/>
              <a:t>, </a:t>
            </a:r>
            <a:r>
              <a:rPr lang="en-GB" sz="1200" dirty="0">
                <a:hlinkClick r:id="rId5"/>
              </a:rPr>
              <a:t>www.pinterest.com</a:t>
            </a:r>
            <a:endParaRPr lang="en-GB" sz="1200" dirty="0"/>
          </a:p>
          <a:p>
            <a:r>
              <a:rPr lang="en-GB" sz="1200" dirty="0" smtClean="0"/>
              <a:t> </a:t>
            </a:r>
            <a:endParaRPr lang="en-GB" sz="1200"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335" y="3789040"/>
            <a:ext cx="37249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8153" y="1556792"/>
            <a:ext cx="3528392" cy="417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08745" y="332656"/>
            <a:ext cx="8579296" cy="652934"/>
          </a:xfrm>
        </p:spPr>
        <p:txBody>
          <a:bodyPr>
            <a:noAutofit/>
          </a:bodyPr>
          <a:lstStyle/>
          <a:p>
            <a:r>
              <a:rPr lang="en-GB" sz="3200" dirty="0" smtClean="0"/>
              <a:t>Perceptions of students/young people</a:t>
            </a:r>
            <a:endParaRPr lang="en-GB" sz="3200" dirty="0"/>
          </a:p>
        </p:txBody>
      </p:sp>
    </p:spTree>
    <p:extLst>
      <p:ext uri="{BB962C8B-B14F-4D97-AF65-F5344CB8AC3E}">
        <p14:creationId xmlns:p14="http://schemas.microsoft.com/office/powerpoint/2010/main" val="1073351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355" y="332656"/>
            <a:ext cx="7571184" cy="580926"/>
          </a:xfrm>
        </p:spPr>
        <p:txBody>
          <a:bodyPr/>
          <a:lstStyle/>
          <a:p>
            <a:pPr algn="ctr"/>
            <a:r>
              <a:rPr lang="en-GB" dirty="0" smtClean="0"/>
              <a:t>Working in a student practice</a:t>
            </a:r>
            <a:endParaRPr lang="en-GB" dirty="0"/>
          </a:p>
        </p:txBody>
      </p:sp>
      <p:sp>
        <p:nvSpPr>
          <p:cNvPr id="3" name="Content Placeholder 2"/>
          <p:cNvSpPr>
            <a:spLocks noGrp="1"/>
          </p:cNvSpPr>
          <p:nvPr>
            <p:ph sz="quarter" idx="1"/>
          </p:nvPr>
        </p:nvSpPr>
        <p:spPr/>
        <p:txBody>
          <a:bodyPr/>
          <a:lstStyle/>
          <a:p>
            <a:endParaRPr lang="en-GB" dirty="0"/>
          </a:p>
          <a:p>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124744"/>
            <a:ext cx="3552563" cy="235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6453336"/>
            <a:ext cx="8964488" cy="646331"/>
          </a:xfrm>
          <a:prstGeom prst="rect">
            <a:avLst/>
          </a:prstGeom>
        </p:spPr>
        <p:txBody>
          <a:bodyPr wrap="square">
            <a:spAutoFit/>
          </a:bodyPr>
          <a:lstStyle/>
          <a:p>
            <a:r>
              <a:rPr lang="en-GB" sz="1200" dirty="0" smtClean="0">
                <a:hlinkClick r:id="rId4"/>
              </a:rPr>
              <a:t>Pictures; </a:t>
            </a:r>
            <a:r>
              <a:rPr lang="en-GB" sz="1200" dirty="0" smtClean="0">
                <a:hlinkClick r:id="rId5"/>
              </a:rPr>
              <a:t>www.teensafe.com</a:t>
            </a:r>
            <a:r>
              <a:rPr lang="en-GB" sz="1200" dirty="0" smtClean="0"/>
              <a:t>, </a:t>
            </a:r>
            <a:r>
              <a:rPr lang="en-GB" sz="1200" dirty="0" smtClean="0">
                <a:hlinkClick r:id="rId6"/>
              </a:rPr>
              <a:t>yourteenmag.com</a:t>
            </a:r>
            <a:r>
              <a:rPr lang="en-GB" sz="1200" dirty="0" smtClean="0"/>
              <a:t>, </a:t>
            </a:r>
            <a:r>
              <a:rPr lang="en-GB" sz="1200" dirty="0" smtClean="0">
                <a:hlinkClick r:id="rId7"/>
              </a:rPr>
              <a:t>blog.homefinder.com</a:t>
            </a:r>
            <a:r>
              <a:rPr lang="en-GB" sz="1200" dirty="0" smtClean="0"/>
              <a:t>, </a:t>
            </a:r>
            <a:r>
              <a:rPr lang="en-GB" sz="1200" dirty="0" smtClean="0">
                <a:hlinkClick r:id="rId8"/>
              </a:rPr>
              <a:t>www.huffingtonpost.com</a:t>
            </a:r>
            <a:r>
              <a:rPr lang="en-GB" sz="1200" dirty="0" smtClean="0"/>
              <a:t>, </a:t>
            </a:r>
            <a:r>
              <a:rPr lang="en-GB" sz="1200" dirty="0">
                <a:hlinkClick r:id="rId9"/>
              </a:rPr>
              <a:t>www.dailymail.co.uk</a:t>
            </a:r>
            <a:endParaRPr lang="en-GB" sz="1200" dirty="0"/>
          </a:p>
          <a:p>
            <a:endParaRPr lang="en-GB" sz="1200" dirty="0"/>
          </a:p>
          <a:p>
            <a:endParaRPr lang="en-GB" sz="1200" dirty="0"/>
          </a:p>
        </p:txBody>
      </p: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3968" y="1124742"/>
            <a:ext cx="3650197" cy="23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blog.homefinder.com/wp-content/uploads/2015/11/decemberAgentChecklist.jpg"/>
          <p:cNvPicPr>
            <a:picLocks noChangeAspect="1" noChangeArrowheads="1"/>
          </p:cNvPicPr>
          <p:nvPr/>
        </p:nvPicPr>
        <p:blipFill rotWithShape="1">
          <a:blip r:embed="rId11">
            <a:extLst>
              <a:ext uri="{28A0092B-C50C-407E-A947-70E740481C1C}">
                <a14:useLocalDpi xmlns:a14="http://schemas.microsoft.com/office/drawing/2010/main" val="0"/>
              </a:ext>
            </a:extLst>
          </a:blip>
          <a:srcRect l="33611"/>
          <a:stretch/>
        </p:blipFill>
        <p:spPr bwMode="auto">
          <a:xfrm>
            <a:off x="5621659" y="3775017"/>
            <a:ext cx="2305677" cy="20634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r="29366"/>
          <a:stretch/>
        </p:blipFill>
        <p:spPr bwMode="auto">
          <a:xfrm>
            <a:off x="3238256" y="3787806"/>
            <a:ext cx="2091424" cy="205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l="21959"/>
          <a:stretch/>
        </p:blipFill>
        <p:spPr bwMode="auto">
          <a:xfrm>
            <a:off x="539551" y="3789040"/>
            <a:ext cx="2390436" cy="204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08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724942"/>
          </a:xfrm>
        </p:spPr>
        <p:txBody>
          <a:bodyPr/>
          <a:lstStyle/>
          <a:p>
            <a:pPr algn="ctr"/>
            <a:r>
              <a:rPr lang="en-GB" dirty="0" smtClean="0"/>
              <a:t>Using A Virtual PPG </a:t>
            </a:r>
            <a:endParaRPr lang="en-GB" dirty="0"/>
          </a:p>
        </p:txBody>
      </p:sp>
      <p:sp>
        <p:nvSpPr>
          <p:cNvPr id="4" name="Rectangle 3"/>
          <p:cNvSpPr/>
          <p:nvPr/>
        </p:nvSpPr>
        <p:spPr>
          <a:xfrm>
            <a:off x="3354776" y="6263274"/>
            <a:ext cx="2282997" cy="276999"/>
          </a:xfrm>
          <a:prstGeom prst="rect">
            <a:avLst/>
          </a:prstGeom>
        </p:spPr>
        <p:txBody>
          <a:bodyPr wrap="none">
            <a:spAutoFit/>
          </a:bodyPr>
          <a:lstStyle/>
          <a:p>
            <a:r>
              <a:rPr lang="en-GB" sz="1200" dirty="0" smtClean="0">
                <a:hlinkClick r:id="rId3"/>
              </a:rPr>
              <a:t>Picture: www.dailymail.co.uk</a:t>
            </a:r>
            <a:endParaRPr lang="en-GB" sz="1200" dirty="0"/>
          </a:p>
        </p:txBody>
      </p:sp>
      <p:sp>
        <p:nvSpPr>
          <p:cNvPr id="6" name="Content Placeholder 5"/>
          <p:cNvSpPr>
            <a:spLocks noGrp="1"/>
          </p:cNvSpPr>
          <p:nvPr>
            <p:ph sz="quarter" idx="1"/>
          </p:nvPr>
        </p:nvSpPr>
        <p:spPr>
          <a:xfrm>
            <a:off x="251520" y="2132856"/>
            <a:ext cx="4104456" cy="3240360"/>
          </a:xfrm>
        </p:spPr>
        <p:txBody>
          <a:bodyPr>
            <a:normAutofit fontScale="70000" lnSpcReduction="20000"/>
          </a:bodyPr>
          <a:lstStyle/>
          <a:p>
            <a:r>
              <a:rPr lang="en-GB" sz="3600" dirty="0" smtClean="0"/>
              <a:t>A Patient Participation Group run online via a ‘private’ Facebook Group</a:t>
            </a:r>
          </a:p>
          <a:p>
            <a:pPr marL="0" indent="0">
              <a:buNone/>
            </a:pPr>
            <a:endParaRPr lang="en-GB" sz="3600" dirty="0" smtClean="0"/>
          </a:p>
          <a:p>
            <a:r>
              <a:rPr lang="en-GB" sz="3600" dirty="0" smtClean="0"/>
              <a:t>Or email, online forum, website? </a:t>
            </a:r>
          </a:p>
          <a:p>
            <a:endParaRPr lang="en-GB" dirty="0" smtClean="0"/>
          </a:p>
          <a:p>
            <a:pPr marL="0" indent="0">
              <a:buNone/>
            </a:pPr>
            <a:endParaRPr lang="en-GB" dirty="0"/>
          </a:p>
          <a:p>
            <a:pPr marL="0" indent="0">
              <a:buNone/>
            </a:pPr>
            <a:r>
              <a:rPr lang="en-GB" dirty="0" smtClean="0"/>
              <a:t> </a:t>
            </a:r>
          </a:p>
          <a:p>
            <a:pPr marL="0" indent="0">
              <a:buNone/>
            </a:pPr>
            <a:endParaRPr lang="en-GB" dirty="0" smtClean="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274" y="1916831"/>
            <a:ext cx="4026089" cy="267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362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147248" cy="724942"/>
          </a:xfrm>
        </p:spPr>
        <p:txBody>
          <a:bodyPr/>
          <a:lstStyle/>
          <a:p>
            <a:r>
              <a:rPr lang="en-GB" dirty="0" smtClean="0"/>
              <a:t>PPG at Leeds Student Medical Practice</a:t>
            </a:r>
            <a:endParaRPr lang="en-GB" dirty="0"/>
          </a:p>
        </p:txBody>
      </p:sp>
      <p:sp>
        <p:nvSpPr>
          <p:cNvPr id="3" name="Content Placeholder 2"/>
          <p:cNvSpPr>
            <a:spLocks noGrp="1"/>
          </p:cNvSpPr>
          <p:nvPr>
            <p:ph sz="quarter" idx="1"/>
          </p:nvPr>
        </p:nvSpPr>
        <p:spPr>
          <a:xfrm>
            <a:off x="457200" y="1600200"/>
            <a:ext cx="7931224" cy="4873752"/>
          </a:xfrm>
        </p:spPr>
        <p:txBody>
          <a:bodyPr>
            <a:normAutofit fontScale="92500" lnSpcReduction="20000"/>
          </a:bodyPr>
          <a:lstStyle/>
          <a:p>
            <a:r>
              <a:rPr lang="en-GB" dirty="0"/>
              <a:t>We have 61 members </a:t>
            </a:r>
            <a:r>
              <a:rPr lang="en-GB" dirty="0" smtClean="0"/>
              <a:t>in our Facebook group</a:t>
            </a:r>
          </a:p>
          <a:p>
            <a:endParaRPr lang="en-GB" dirty="0" smtClean="0"/>
          </a:p>
          <a:p>
            <a:r>
              <a:rPr lang="en-GB" dirty="0" smtClean="0"/>
              <a:t>Recruitment; posters, waiting room, word of mouth</a:t>
            </a:r>
            <a:endParaRPr lang="en-GB" dirty="0"/>
          </a:p>
          <a:p>
            <a:endParaRPr lang="en-GB" dirty="0" smtClean="0"/>
          </a:p>
          <a:p>
            <a:r>
              <a:rPr lang="en-GB" dirty="0" smtClean="0"/>
              <a:t>Focus on PPG as our ‘critical friend’</a:t>
            </a:r>
          </a:p>
          <a:p>
            <a:endParaRPr lang="en-GB" dirty="0" smtClean="0"/>
          </a:p>
          <a:p>
            <a:r>
              <a:rPr lang="en-GB" dirty="0"/>
              <a:t>Feedback via private </a:t>
            </a:r>
            <a:r>
              <a:rPr lang="en-GB" dirty="0" smtClean="0"/>
              <a:t>message (incentives) </a:t>
            </a:r>
          </a:p>
          <a:p>
            <a:endParaRPr lang="en-GB" dirty="0" smtClean="0"/>
          </a:p>
          <a:p>
            <a:r>
              <a:rPr lang="en-GB" dirty="0"/>
              <a:t>Patient surveys </a:t>
            </a:r>
          </a:p>
          <a:p>
            <a:pPr marL="0" indent="0">
              <a:buNone/>
            </a:pPr>
            <a:endParaRPr lang="en-GB" dirty="0"/>
          </a:p>
          <a:p>
            <a:r>
              <a:rPr lang="en-GB" dirty="0" smtClean="0"/>
              <a:t>Face to face meetings; Once per term, Staff attendance, Agenda designed around patient feedback </a:t>
            </a:r>
          </a:p>
          <a:p>
            <a:pPr marL="0" indent="0">
              <a:buNone/>
            </a:pPr>
            <a:endParaRPr lang="en-GB" dirty="0" smtClean="0"/>
          </a:p>
          <a:p>
            <a:r>
              <a:rPr lang="en-GB" dirty="0" smtClean="0"/>
              <a:t>*Always looking to develop*</a:t>
            </a:r>
          </a:p>
          <a:p>
            <a:endParaRPr lang="en-GB" dirty="0" smtClean="0"/>
          </a:p>
          <a:p>
            <a:endParaRPr lang="en-GB" dirty="0"/>
          </a:p>
        </p:txBody>
      </p:sp>
    </p:spTree>
    <p:extLst>
      <p:ext uri="{BB962C8B-B14F-4D97-AF65-F5344CB8AC3E}">
        <p14:creationId xmlns:p14="http://schemas.microsoft.com/office/powerpoint/2010/main" val="407779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980728"/>
            <a:ext cx="8075240" cy="4320480"/>
          </a:xfrm>
        </p:spPr>
        <p:txBody>
          <a:bodyPr>
            <a:noAutofit/>
          </a:bodyPr>
          <a:lstStyle/>
          <a:p>
            <a:pPr marL="0" indent="0">
              <a:buNone/>
            </a:pPr>
            <a:r>
              <a:rPr lang="en-GB" sz="4000" dirty="0" smtClean="0"/>
              <a:t>“I've </a:t>
            </a:r>
            <a:r>
              <a:rPr lang="en-GB" sz="4000" dirty="0"/>
              <a:t>always had a very positive experience of LSMP- the same day appointments work brilliantly and are very accommodating for university contact hours so they're hugely </a:t>
            </a:r>
            <a:r>
              <a:rPr lang="en-GB" sz="4000" dirty="0" smtClean="0"/>
              <a:t>convenient”</a:t>
            </a:r>
            <a:endParaRPr lang="en-GB" sz="4000" dirty="0"/>
          </a:p>
        </p:txBody>
      </p:sp>
    </p:spTree>
    <p:extLst>
      <p:ext uri="{BB962C8B-B14F-4D97-AF65-F5344CB8AC3E}">
        <p14:creationId xmlns:p14="http://schemas.microsoft.com/office/powerpoint/2010/main" val="1276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04664"/>
            <a:ext cx="7467600" cy="6048672"/>
          </a:xfrm>
        </p:spPr>
        <p:txBody>
          <a:bodyPr>
            <a:noAutofit/>
          </a:bodyPr>
          <a:lstStyle/>
          <a:p>
            <a:pPr marL="0" indent="0">
              <a:buNone/>
            </a:pPr>
            <a:r>
              <a:rPr lang="en-GB" sz="4000" dirty="0" smtClean="0"/>
              <a:t>“The </a:t>
            </a:r>
            <a:r>
              <a:rPr lang="en-GB" sz="4000" dirty="0"/>
              <a:t>receptionists have always been extremely helpful and every single doctor or nurse I have ever seen there has been extremely nice and amazingly professional and helpful. After many bad experiences I have had elsewhere, I cant sing their praises </a:t>
            </a:r>
            <a:r>
              <a:rPr lang="en-GB" sz="4000" dirty="0" smtClean="0"/>
              <a:t>enough”</a:t>
            </a:r>
            <a:endParaRPr lang="en-GB" sz="4000" dirty="0"/>
          </a:p>
        </p:txBody>
      </p:sp>
    </p:spTree>
    <p:extLst>
      <p:ext uri="{BB962C8B-B14F-4D97-AF65-F5344CB8AC3E}">
        <p14:creationId xmlns:p14="http://schemas.microsoft.com/office/powerpoint/2010/main" val="176418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268760"/>
            <a:ext cx="7467600" cy="4873752"/>
          </a:xfrm>
        </p:spPr>
        <p:txBody>
          <a:bodyPr>
            <a:normAutofit/>
          </a:bodyPr>
          <a:lstStyle/>
          <a:p>
            <a:pPr marL="0" indent="0">
              <a:buNone/>
            </a:pPr>
            <a:r>
              <a:rPr lang="en-GB" sz="4000" dirty="0" smtClean="0"/>
              <a:t>“Dr </a:t>
            </a:r>
            <a:r>
              <a:rPr lang="en-GB" sz="4000" dirty="0"/>
              <a:t>Milligan's honestly changed my life regarding my anxiety and eating disorder and you can tell he really </a:t>
            </a:r>
            <a:r>
              <a:rPr lang="en-GB" sz="4000" dirty="0" smtClean="0"/>
              <a:t>cares”</a:t>
            </a:r>
            <a:endParaRPr lang="en-GB" sz="4000" dirty="0"/>
          </a:p>
        </p:txBody>
      </p:sp>
    </p:spTree>
    <p:extLst>
      <p:ext uri="{BB962C8B-B14F-4D97-AF65-F5344CB8AC3E}">
        <p14:creationId xmlns:p14="http://schemas.microsoft.com/office/powerpoint/2010/main" val="334299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920880" cy="580926"/>
          </a:xfrm>
        </p:spPr>
        <p:txBody>
          <a:bodyPr>
            <a:normAutofit/>
          </a:bodyPr>
          <a:lstStyle/>
          <a:p>
            <a:r>
              <a:rPr lang="en-GB" sz="2800" dirty="0" smtClean="0"/>
              <a:t>Using patient feedback to direct services </a:t>
            </a:r>
            <a:endParaRPr lang="en-GB" sz="2800" dirty="0"/>
          </a:p>
        </p:txBody>
      </p:sp>
      <p:sp>
        <p:nvSpPr>
          <p:cNvPr id="3" name="Content Placeholder 2"/>
          <p:cNvSpPr>
            <a:spLocks noGrp="1"/>
          </p:cNvSpPr>
          <p:nvPr>
            <p:ph sz="quarter" idx="1"/>
          </p:nvPr>
        </p:nvSpPr>
        <p:spPr>
          <a:xfrm>
            <a:off x="467544" y="1412776"/>
            <a:ext cx="7488832" cy="5112568"/>
          </a:xfrm>
        </p:spPr>
        <p:txBody>
          <a:bodyPr>
            <a:normAutofit/>
          </a:bodyPr>
          <a:lstStyle/>
          <a:p>
            <a:r>
              <a:rPr lang="en-GB" b="1" dirty="0" smtClean="0"/>
              <a:t>You said… we did…</a:t>
            </a:r>
          </a:p>
          <a:p>
            <a:pPr marL="0" indent="0">
              <a:buNone/>
            </a:pPr>
            <a:endParaRPr lang="en-GB" dirty="0" smtClean="0"/>
          </a:p>
          <a:p>
            <a:pPr>
              <a:buFont typeface="Wingdings" panose="05000000000000000000" pitchFamily="2" charset="2"/>
              <a:buChar char="ü"/>
            </a:pPr>
            <a:r>
              <a:rPr lang="en-GB" dirty="0" smtClean="0"/>
              <a:t>Increase use of social media</a:t>
            </a:r>
          </a:p>
          <a:p>
            <a:pPr>
              <a:buFont typeface="Wingdings" panose="05000000000000000000" pitchFamily="2" charset="2"/>
              <a:buChar char="ü"/>
            </a:pPr>
            <a:r>
              <a:rPr lang="en-GB" dirty="0" smtClean="0"/>
              <a:t>Customer service</a:t>
            </a:r>
          </a:p>
          <a:p>
            <a:pPr>
              <a:buFont typeface="Wingdings" panose="05000000000000000000" pitchFamily="2" charset="2"/>
              <a:buChar char="ü"/>
            </a:pPr>
            <a:r>
              <a:rPr lang="en-GB" dirty="0" smtClean="0"/>
              <a:t>Booking appointments for students on placement</a:t>
            </a:r>
          </a:p>
          <a:p>
            <a:pPr>
              <a:buFont typeface="Wingdings" panose="05000000000000000000" pitchFamily="2" charset="2"/>
              <a:buChar char="ü"/>
            </a:pPr>
            <a:r>
              <a:rPr lang="en-GB" dirty="0" smtClean="0"/>
              <a:t>Newspapers</a:t>
            </a:r>
          </a:p>
          <a:p>
            <a:pPr>
              <a:buFont typeface="Wingdings" panose="05000000000000000000" pitchFamily="2" charset="2"/>
              <a:buChar char="ü"/>
            </a:pPr>
            <a:r>
              <a:rPr lang="en-GB" dirty="0" smtClean="0"/>
              <a:t>Waiting room decorations </a:t>
            </a:r>
          </a:p>
          <a:p>
            <a:pPr>
              <a:buFont typeface="Wingdings" panose="05000000000000000000" pitchFamily="2" charset="2"/>
              <a:buChar char="ü"/>
            </a:pPr>
            <a:r>
              <a:rPr lang="en-GB" dirty="0" smtClean="0"/>
              <a:t>Text messages update to reduce DNA’s </a:t>
            </a:r>
          </a:p>
          <a:p>
            <a:pPr>
              <a:buFont typeface="Wingdings" panose="05000000000000000000" pitchFamily="2" charset="2"/>
              <a:buChar char="ü"/>
            </a:pPr>
            <a:r>
              <a:rPr lang="en-GB" dirty="0" smtClean="0"/>
              <a:t>Newsletter </a:t>
            </a:r>
          </a:p>
          <a:p>
            <a:endParaRPr lang="en-GB" dirty="0" smtClean="0"/>
          </a:p>
          <a:p>
            <a:pPr>
              <a:buFont typeface="Century Schoolbook" panose="02040604050505020304" pitchFamily="18" charset="0"/>
              <a:buChar char="×"/>
            </a:pPr>
            <a:endParaRPr lang="en-GB" dirty="0" smtClean="0"/>
          </a:p>
          <a:p>
            <a:endParaRPr lang="en-GB" dirty="0"/>
          </a:p>
        </p:txBody>
      </p:sp>
    </p:spTree>
    <p:extLst>
      <p:ext uri="{BB962C8B-B14F-4D97-AF65-F5344CB8AC3E}">
        <p14:creationId xmlns:p14="http://schemas.microsoft.com/office/powerpoint/2010/main" val="3058833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467600" cy="724942"/>
          </a:xfrm>
        </p:spPr>
        <p:txBody>
          <a:bodyPr/>
          <a:lstStyle/>
          <a:p>
            <a:pPr algn="ctr"/>
            <a:r>
              <a:rPr lang="en-GB" dirty="0" smtClean="0"/>
              <a:t>Keeping the PPG updated </a:t>
            </a:r>
            <a:endParaRPr lang="en-GB" dirty="0"/>
          </a:p>
        </p:txBody>
      </p:sp>
      <p:sp>
        <p:nvSpPr>
          <p:cNvPr id="3" name="Content Placeholder 2"/>
          <p:cNvSpPr>
            <a:spLocks noGrp="1"/>
          </p:cNvSpPr>
          <p:nvPr>
            <p:ph sz="quarter" idx="1"/>
          </p:nvPr>
        </p:nvSpPr>
        <p:spPr>
          <a:xfrm>
            <a:off x="683568" y="1772816"/>
            <a:ext cx="7467600" cy="4873752"/>
          </a:xfrm>
        </p:spPr>
        <p:txBody>
          <a:bodyPr/>
          <a:lstStyle/>
          <a:p>
            <a:r>
              <a:rPr lang="en-GB" b="1" dirty="0"/>
              <a:t>You said…we couldn’t because.. </a:t>
            </a:r>
            <a:endParaRPr lang="en-GB" b="1" dirty="0" smtClean="0"/>
          </a:p>
          <a:p>
            <a:endParaRPr lang="en-GB" b="1" dirty="0"/>
          </a:p>
          <a:p>
            <a:pPr>
              <a:buFont typeface="Century Schoolbook" panose="02040604050505020304" pitchFamily="18" charset="0"/>
              <a:buChar char="×"/>
            </a:pPr>
            <a:r>
              <a:rPr lang="en-GB" dirty="0" smtClean="0"/>
              <a:t>Seating</a:t>
            </a:r>
          </a:p>
          <a:p>
            <a:pPr>
              <a:buFont typeface="Century Schoolbook" panose="02040604050505020304" pitchFamily="18" charset="0"/>
              <a:buChar char="×"/>
            </a:pPr>
            <a:endParaRPr lang="en-GB" dirty="0"/>
          </a:p>
          <a:p>
            <a:pPr>
              <a:buFont typeface="Century Schoolbook" panose="02040604050505020304" pitchFamily="18" charset="0"/>
              <a:buChar char="×"/>
            </a:pPr>
            <a:r>
              <a:rPr lang="en-GB" dirty="0" smtClean="0"/>
              <a:t>Radio</a:t>
            </a:r>
          </a:p>
          <a:p>
            <a:pPr marL="0" indent="0">
              <a:buNone/>
            </a:pPr>
            <a:endParaRPr lang="en-GB" dirty="0"/>
          </a:p>
          <a:p>
            <a:pPr>
              <a:buFont typeface="Century Schoolbook" panose="02040604050505020304" pitchFamily="18" charset="0"/>
              <a:buChar char="×"/>
            </a:pPr>
            <a:r>
              <a:rPr lang="en-GB" dirty="0"/>
              <a:t>Barriers </a:t>
            </a:r>
            <a:r>
              <a:rPr lang="en-GB" dirty="0" smtClean="0"/>
              <a:t>in waiting room</a:t>
            </a:r>
            <a:endParaRPr lang="en-GB" dirty="0"/>
          </a:p>
          <a:p>
            <a:endParaRPr lang="en-GB" dirty="0"/>
          </a:p>
        </p:txBody>
      </p:sp>
    </p:spTree>
    <p:extLst>
      <p:ext uri="{BB962C8B-B14F-4D97-AF65-F5344CB8AC3E}">
        <p14:creationId xmlns:p14="http://schemas.microsoft.com/office/powerpoint/2010/main" val="114604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67600" cy="1143000"/>
          </a:xfrm>
        </p:spPr>
        <p:txBody>
          <a:bodyPr/>
          <a:lstStyle/>
          <a:p>
            <a:pPr algn="ctr"/>
            <a:r>
              <a:rPr lang="en-GB" dirty="0" smtClean="0"/>
              <a:t>Welcome and introductions </a:t>
            </a:r>
            <a:endParaRPr lang="en-GB" dirty="0"/>
          </a:p>
        </p:txBody>
      </p:sp>
      <p:sp>
        <p:nvSpPr>
          <p:cNvPr id="3" name="Content Placeholder 2"/>
          <p:cNvSpPr>
            <a:spLocks noGrp="1"/>
          </p:cNvSpPr>
          <p:nvPr>
            <p:ph sz="quarter" idx="1"/>
          </p:nvPr>
        </p:nvSpPr>
        <p:spPr>
          <a:xfrm>
            <a:off x="467544" y="1961229"/>
            <a:ext cx="7920880" cy="3556003"/>
          </a:xfrm>
        </p:spPr>
        <p:txBody>
          <a:bodyPr/>
          <a:lstStyle/>
          <a:p>
            <a:r>
              <a:rPr lang="en-GB" dirty="0" smtClean="0"/>
              <a:t>Chloe Rankin; </a:t>
            </a:r>
          </a:p>
          <a:p>
            <a:pPr marL="0" indent="0">
              <a:buNone/>
            </a:pPr>
            <a:r>
              <a:rPr lang="en-GB" dirty="0" smtClean="0"/>
              <a:t>Leeds Student Medical Practice, </a:t>
            </a:r>
            <a:endParaRPr lang="en-GB" dirty="0"/>
          </a:p>
          <a:p>
            <a:pPr marL="0" indent="0">
              <a:buNone/>
            </a:pPr>
            <a:r>
              <a:rPr lang="en-GB" dirty="0" err="1" smtClean="0"/>
              <a:t>Healthwatch</a:t>
            </a:r>
            <a:r>
              <a:rPr lang="en-GB" dirty="0" smtClean="0"/>
              <a:t> Leeds  </a:t>
            </a:r>
          </a:p>
          <a:p>
            <a:endParaRPr lang="en-GB" dirty="0" smtClean="0"/>
          </a:p>
          <a:p>
            <a:r>
              <a:rPr lang="en-GB" dirty="0" smtClean="0"/>
              <a:t>Audience;</a:t>
            </a:r>
          </a:p>
          <a:p>
            <a:pPr marL="0" indent="0">
              <a:buNone/>
            </a:pPr>
            <a:r>
              <a:rPr lang="en-GB" dirty="0" smtClean="0"/>
              <a:t>Practice </a:t>
            </a:r>
            <a:r>
              <a:rPr lang="en-GB" dirty="0"/>
              <a:t>M</a:t>
            </a:r>
            <a:r>
              <a:rPr lang="en-GB" dirty="0" smtClean="0"/>
              <a:t>anagers, Admin, Clinicians, </a:t>
            </a:r>
          </a:p>
          <a:p>
            <a:endParaRPr lang="en-GB" dirty="0" smtClean="0"/>
          </a:p>
        </p:txBody>
      </p:sp>
    </p:spTree>
    <p:extLst>
      <p:ext uri="{BB962C8B-B14F-4D97-AF65-F5344CB8AC3E}">
        <p14:creationId xmlns:p14="http://schemas.microsoft.com/office/powerpoint/2010/main" val="316770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2204864"/>
            <a:ext cx="6172200" cy="1894362"/>
          </a:xfrm>
        </p:spPr>
        <p:txBody>
          <a:bodyPr>
            <a:normAutofit/>
          </a:bodyPr>
          <a:lstStyle/>
          <a:p>
            <a:r>
              <a:rPr lang="en-GB" sz="3600" dirty="0"/>
              <a:t>W</a:t>
            </a:r>
            <a:r>
              <a:rPr lang="en-GB" sz="3600" dirty="0" smtClean="0"/>
              <a:t>hat would you suggest for your practice?  </a:t>
            </a:r>
            <a:endParaRPr lang="en-GB" sz="3600" dirty="0"/>
          </a:p>
        </p:txBody>
      </p:sp>
    </p:spTree>
    <p:extLst>
      <p:ext uri="{BB962C8B-B14F-4D97-AF65-F5344CB8AC3E}">
        <p14:creationId xmlns:p14="http://schemas.microsoft.com/office/powerpoint/2010/main" val="931808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67600" cy="724942"/>
          </a:xfrm>
        </p:spPr>
        <p:txBody>
          <a:bodyPr/>
          <a:lstStyle/>
          <a:p>
            <a:pPr algn="ctr"/>
            <a:r>
              <a:rPr lang="en-GB" dirty="0" smtClean="0"/>
              <a:t>Tips for success </a:t>
            </a:r>
            <a:endParaRPr lang="en-GB" dirty="0"/>
          </a:p>
        </p:txBody>
      </p:sp>
      <p:sp>
        <p:nvSpPr>
          <p:cNvPr id="3" name="Content Placeholder 2"/>
          <p:cNvSpPr>
            <a:spLocks noGrp="1"/>
          </p:cNvSpPr>
          <p:nvPr>
            <p:ph sz="quarter" idx="1"/>
          </p:nvPr>
        </p:nvSpPr>
        <p:spPr>
          <a:xfrm>
            <a:off x="611560" y="1268760"/>
            <a:ext cx="7467600" cy="5328592"/>
          </a:xfrm>
        </p:spPr>
        <p:txBody>
          <a:bodyPr>
            <a:normAutofit fontScale="92500" lnSpcReduction="10000"/>
          </a:bodyPr>
          <a:lstStyle/>
          <a:p>
            <a:r>
              <a:rPr lang="en-GB" dirty="0" smtClean="0"/>
              <a:t>Recruit, recruit, recruit!</a:t>
            </a:r>
          </a:p>
          <a:p>
            <a:endParaRPr lang="en-GB" dirty="0" smtClean="0"/>
          </a:p>
          <a:p>
            <a:r>
              <a:rPr lang="en-GB" dirty="0" smtClean="0"/>
              <a:t>Use appropriate engagement for the population</a:t>
            </a:r>
          </a:p>
          <a:p>
            <a:endParaRPr lang="en-GB" dirty="0" smtClean="0"/>
          </a:p>
          <a:p>
            <a:r>
              <a:rPr lang="en-GB" dirty="0" smtClean="0"/>
              <a:t>Use numerous methods of engagements </a:t>
            </a:r>
          </a:p>
          <a:p>
            <a:endParaRPr lang="en-GB" dirty="0" smtClean="0"/>
          </a:p>
          <a:p>
            <a:r>
              <a:rPr lang="en-GB" dirty="0"/>
              <a:t>The PPG should be guided by them! </a:t>
            </a:r>
            <a:endParaRPr lang="en-GB" dirty="0" smtClean="0"/>
          </a:p>
          <a:p>
            <a:endParaRPr lang="en-GB" dirty="0" smtClean="0"/>
          </a:p>
          <a:p>
            <a:r>
              <a:rPr lang="en-GB" dirty="0" smtClean="0"/>
              <a:t>Always respond to feedback </a:t>
            </a:r>
          </a:p>
          <a:p>
            <a:endParaRPr lang="en-GB" dirty="0" smtClean="0"/>
          </a:p>
          <a:p>
            <a:r>
              <a:rPr lang="en-GB" dirty="0" smtClean="0"/>
              <a:t>Keep your PPG updated </a:t>
            </a:r>
          </a:p>
          <a:p>
            <a:endParaRPr lang="en-GB" dirty="0" smtClean="0"/>
          </a:p>
          <a:p>
            <a:r>
              <a:rPr lang="en-GB" dirty="0" smtClean="0"/>
              <a:t>Thanking your PPG </a:t>
            </a:r>
          </a:p>
          <a:p>
            <a:endParaRPr lang="en-GB" dirty="0"/>
          </a:p>
        </p:txBody>
      </p:sp>
    </p:spTree>
    <p:extLst>
      <p:ext uri="{BB962C8B-B14F-4D97-AF65-F5344CB8AC3E}">
        <p14:creationId xmlns:p14="http://schemas.microsoft.com/office/powerpoint/2010/main" val="228672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3612" y="1700808"/>
            <a:ext cx="5328592" cy="631417"/>
          </a:xfrm>
        </p:spPr>
        <p:txBody>
          <a:bodyPr>
            <a:normAutofit/>
          </a:bodyPr>
          <a:lstStyle/>
          <a:p>
            <a:r>
              <a:rPr lang="en-GB" dirty="0" smtClean="0"/>
              <a:t>Thank you for listening </a:t>
            </a:r>
            <a:endParaRPr lang="en-GB" dirty="0"/>
          </a:p>
        </p:txBody>
      </p:sp>
      <p:sp>
        <p:nvSpPr>
          <p:cNvPr id="3" name="Subtitle 2"/>
          <p:cNvSpPr>
            <a:spLocks noGrp="1"/>
          </p:cNvSpPr>
          <p:nvPr>
            <p:ph type="subTitle" idx="1"/>
          </p:nvPr>
        </p:nvSpPr>
        <p:spPr>
          <a:xfrm>
            <a:off x="2195736" y="2609528"/>
            <a:ext cx="6544344" cy="4248472"/>
          </a:xfrm>
        </p:spPr>
        <p:txBody>
          <a:bodyPr>
            <a:noAutofit/>
          </a:bodyPr>
          <a:lstStyle/>
          <a:p>
            <a:endParaRPr lang="en-GB" sz="2800" dirty="0" smtClean="0"/>
          </a:p>
          <a:p>
            <a:pPr algn="ctr"/>
            <a:r>
              <a:rPr lang="en-GB" sz="2800" dirty="0" smtClean="0"/>
              <a:t>Chloe Rankin </a:t>
            </a:r>
          </a:p>
          <a:p>
            <a:pPr algn="ctr"/>
            <a:r>
              <a:rPr lang="en-GB" sz="2800" dirty="0" smtClean="0">
                <a:hlinkClick r:id="rId3"/>
              </a:rPr>
              <a:t>chloe.rankin@nhs.net</a:t>
            </a:r>
            <a:endParaRPr lang="en-GB" sz="2800" dirty="0" smtClean="0"/>
          </a:p>
          <a:p>
            <a:pPr algn="ctr"/>
            <a:r>
              <a:rPr lang="en-GB" sz="2800" dirty="0" smtClean="0"/>
              <a:t>0113 295 4488</a:t>
            </a:r>
          </a:p>
          <a:p>
            <a:endParaRPr lang="en-GB" sz="2000" dirty="0" smtClean="0">
              <a:hlinkClick r:id="rId4"/>
            </a:endParaRPr>
          </a:p>
          <a:p>
            <a:pPr algn="ctr"/>
            <a:r>
              <a:rPr lang="en-GB" sz="2000" dirty="0" smtClean="0">
                <a:hlinkClick r:id="rId4"/>
              </a:rPr>
              <a:t>http</a:t>
            </a:r>
            <a:r>
              <a:rPr lang="en-GB" sz="2000" dirty="0">
                <a:hlinkClick r:id="rId4"/>
              </a:rPr>
              <a:t>://www.leedsstudentmedicalpractice.co.uk</a:t>
            </a:r>
            <a:r>
              <a:rPr lang="en-GB" sz="2000" dirty="0" smtClean="0">
                <a:hlinkClick r:id="rId4"/>
              </a:rPr>
              <a:t>/</a:t>
            </a:r>
            <a:r>
              <a:rPr lang="en-GB" sz="2000" dirty="0" smtClean="0"/>
              <a:t> </a:t>
            </a:r>
          </a:p>
          <a:p>
            <a:pPr algn="ctr"/>
            <a:r>
              <a:rPr lang="en-GB" sz="2000" dirty="0">
                <a:hlinkClick r:id="rId5"/>
              </a:rPr>
              <a:t>http://</a:t>
            </a:r>
            <a:r>
              <a:rPr lang="en-GB" sz="2000" dirty="0" smtClean="0">
                <a:hlinkClick r:id="rId5"/>
              </a:rPr>
              <a:t>www.healthwatchleeds.co.uk/</a:t>
            </a:r>
            <a:r>
              <a:rPr lang="en-GB" sz="2000" dirty="0" smtClean="0"/>
              <a:t> </a:t>
            </a:r>
          </a:p>
        </p:txBody>
      </p:sp>
      <p:sp>
        <p:nvSpPr>
          <p:cNvPr id="4" name="Title 1"/>
          <p:cNvSpPr txBox="1">
            <a:spLocks/>
          </p:cNvSpPr>
          <p:nvPr/>
        </p:nvSpPr>
        <p:spPr>
          <a:xfrm>
            <a:off x="1907704" y="476672"/>
            <a:ext cx="7120408" cy="631417"/>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GB" dirty="0" smtClean="0">
                <a:solidFill>
                  <a:srgbClr val="FF0000"/>
                </a:solidFill>
              </a:rPr>
              <a:t>Don’t forget to join your PPG! </a:t>
            </a:r>
            <a:r>
              <a:rPr lang="en-GB" dirty="0" smtClean="0">
                <a:solidFill>
                  <a:srgbClr val="FF0000"/>
                </a:solidFill>
                <a:sym typeface="Wingdings" panose="05000000000000000000" pitchFamily="2" charset="2"/>
              </a:rPr>
              <a:t> </a:t>
            </a:r>
            <a:endParaRPr lang="en-GB" dirty="0">
              <a:solidFill>
                <a:srgbClr val="FF0000"/>
              </a:solidFill>
            </a:endParaRPr>
          </a:p>
        </p:txBody>
      </p:sp>
    </p:spTree>
    <p:extLst>
      <p:ext uri="{BB962C8B-B14F-4D97-AF65-F5344CB8AC3E}">
        <p14:creationId xmlns:p14="http://schemas.microsoft.com/office/powerpoint/2010/main" val="255601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467600" cy="1008112"/>
          </a:xfrm>
        </p:spPr>
        <p:txBody>
          <a:bodyPr/>
          <a:lstStyle/>
          <a:p>
            <a:pPr algn="ctr"/>
            <a:r>
              <a:rPr lang="en-GB" dirty="0" smtClean="0"/>
              <a:t>Today’s Session </a:t>
            </a:r>
            <a:endParaRPr lang="en-GB" dirty="0"/>
          </a:p>
        </p:txBody>
      </p:sp>
      <p:sp>
        <p:nvSpPr>
          <p:cNvPr id="3" name="Content Placeholder 2"/>
          <p:cNvSpPr>
            <a:spLocks noGrp="1"/>
          </p:cNvSpPr>
          <p:nvPr>
            <p:ph sz="quarter" idx="1"/>
          </p:nvPr>
        </p:nvSpPr>
        <p:spPr>
          <a:xfrm>
            <a:off x="323528" y="1484784"/>
            <a:ext cx="8208912" cy="4845152"/>
          </a:xfrm>
        </p:spPr>
        <p:txBody>
          <a:bodyPr>
            <a:normAutofit fontScale="92500" lnSpcReduction="20000"/>
          </a:bodyPr>
          <a:lstStyle/>
          <a:p>
            <a:r>
              <a:rPr lang="en-GB" dirty="0" smtClean="0"/>
              <a:t>Introducing Patient Participation Groups; </a:t>
            </a:r>
          </a:p>
          <a:p>
            <a:endParaRPr lang="en-GB" dirty="0"/>
          </a:p>
          <a:p>
            <a:r>
              <a:rPr lang="en-GB" dirty="0" smtClean="0"/>
              <a:t>Benefits and Barriers </a:t>
            </a:r>
          </a:p>
          <a:p>
            <a:endParaRPr lang="en-GB" dirty="0" smtClean="0"/>
          </a:p>
          <a:p>
            <a:r>
              <a:rPr lang="en-GB" dirty="0" smtClean="0"/>
              <a:t>Working with students </a:t>
            </a:r>
          </a:p>
          <a:p>
            <a:endParaRPr lang="en-GB" dirty="0"/>
          </a:p>
          <a:p>
            <a:r>
              <a:rPr lang="en-GB" dirty="0" smtClean="0"/>
              <a:t>Virtual PPG, Case study from LSMP</a:t>
            </a:r>
          </a:p>
          <a:p>
            <a:pPr marL="0" indent="0">
              <a:buNone/>
            </a:pPr>
            <a:endParaRPr lang="en-GB" dirty="0" smtClean="0"/>
          </a:p>
          <a:p>
            <a:r>
              <a:rPr lang="en-GB" dirty="0" smtClean="0"/>
              <a:t>Using patient feedback to direct services</a:t>
            </a:r>
          </a:p>
          <a:p>
            <a:endParaRPr lang="en-GB" dirty="0"/>
          </a:p>
          <a:p>
            <a:r>
              <a:rPr lang="en-GB" dirty="0" smtClean="0"/>
              <a:t>Suggestions for your own practice </a:t>
            </a:r>
          </a:p>
          <a:p>
            <a:endParaRPr lang="en-GB" dirty="0" smtClean="0"/>
          </a:p>
          <a:p>
            <a:r>
              <a:rPr lang="en-GB" dirty="0" smtClean="0"/>
              <a:t>Questions </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03339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052736"/>
            <a:ext cx="7776864" cy="5256584"/>
          </a:xfrm>
        </p:spPr>
        <p:txBody>
          <a:bodyPr>
            <a:normAutofit/>
          </a:bodyPr>
          <a:lstStyle/>
          <a:p>
            <a:pPr marL="0" indent="0">
              <a:buNone/>
            </a:pPr>
            <a:r>
              <a:rPr lang="en-GB" sz="3600" b="1" dirty="0" smtClean="0"/>
              <a:t>…“</a:t>
            </a:r>
            <a:r>
              <a:rPr lang="en-GB" sz="3600" b="1" dirty="0"/>
              <a:t>Where Patient Participation Groups and GP practices are working well together, these partnerships have already brought significant value to patients and practice staff</a:t>
            </a:r>
            <a:r>
              <a:rPr lang="en-GB" sz="3600" b="1" dirty="0" smtClean="0"/>
              <a:t>”…</a:t>
            </a:r>
          </a:p>
          <a:p>
            <a:pPr marL="0" indent="0">
              <a:buNone/>
            </a:pPr>
            <a:endParaRPr lang="en-GB" sz="3600" dirty="0" smtClean="0"/>
          </a:p>
          <a:p>
            <a:pPr marL="0" indent="0">
              <a:buNone/>
            </a:pPr>
            <a:r>
              <a:rPr lang="en-GB" sz="2600" dirty="0"/>
              <a:t>Professor Nigel Mathers, Honorary Secretary of the Royal College of General </a:t>
            </a:r>
            <a:r>
              <a:rPr lang="en-GB" sz="2600" dirty="0" smtClean="0"/>
              <a:t>Practitioners </a:t>
            </a:r>
            <a:endParaRPr lang="en-GB" sz="2600" dirty="0"/>
          </a:p>
          <a:p>
            <a:pPr marL="0" indent="0">
              <a:buNone/>
            </a:pPr>
            <a:endParaRPr lang="en-GB" sz="3600" dirty="0"/>
          </a:p>
          <a:p>
            <a:endParaRPr lang="en-GB" dirty="0"/>
          </a:p>
        </p:txBody>
      </p:sp>
    </p:spTree>
    <p:extLst>
      <p:ext uri="{BB962C8B-B14F-4D97-AF65-F5344CB8AC3E}">
        <p14:creationId xmlns:p14="http://schemas.microsoft.com/office/powerpoint/2010/main" val="343084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Patient Participation </a:t>
            </a:r>
            <a:r>
              <a:rPr lang="en-GB" dirty="0"/>
              <a:t>G</a:t>
            </a:r>
            <a:r>
              <a:rPr lang="en-GB" dirty="0" smtClean="0"/>
              <a:t>roups (PPG’s) </a:t>
            </a:r>
            <a:endParaRPr lang="en-GB" dirty="0"/>
          </a:p>
        </p:txBody>
      </p:sp>
      <p:sp>
        <p:nvSpPr>
          <p:cNvPr id="3" name="Content Placeholder 2"/>
          <p:cNvSpPr>
            <a:spLocks noGrp="1"/>
          </p:cNvSpPr>
          <p:nvPr>
            <p:ph sz="quarter" idx="1"/>
          </p:nvPr>
        </p:nvSpPr>
        <p:spPr>
          <a:xfrm>
            <a:off x="539552" y="1700808"/>
            <a:ext cx="7467600" cy="4873752"/>
          </a:xfrm>
        </p:spPr>
        <p:txBody>
          <a:bodyPr>
            <a:normAutofit/>
          </a:bodyPr>
          <a:lstStyle/>
          <a:p>
            <a:r>
              <a:rPr lang="en-GB" dirty="0" smtClean="0"/>
              <a:t>Group of patient volunteers</a:t>
            </a:r>
          </a:p>
          <a:p>
            <a:endParaRPr lang="en-GB" dirty="0" smtClean="0"/>
          </a:p>
          <a:p>
            <a:r>
              <a:rPr lang="en-GB" dirty="0" smtClean="0"/>
              <a:t>Aims include (but not limited to); </a:t>
            </a:r>
          </a:p>
          <a:p>
            <a:pPr>
              <a:buFont typeface="Wingdings" panose="05000000000000000000" pitchFamily="2" charset="2"/>
              <a:buChar char="v"/>
            </a:pPr>
            <a:r>
              <a:rPr lang="en-GB" dirty="0" smtClean="0"/>
              <a:t>Improve communication channels</a:t>
            </a:r>
          </a:p>
          <a:p>
            <a:pPr>
              <a:buFont typeface="Wingdings" panose="05000000000000000000" pitchFamily="2" charset="2"/>
              <a:buChar char="v"/>
            </a:pPr>
            <a:r>
              <a:rPr lang="en-GB" dirty="0" smtClean="0"/>
              <a:t>Contribute to service improvement</a:t>
            </a:r>
          </a:p>
          <a:p>
            <a:pPr>
              <a:buFont typeface="Wingdings" panose="05000000000000000000" pitchFamily="2" charset="2"/>
              <a:buChar char="v"/>
            </a:pPr>
            <a:r>
              <a:rPr lang="en-GB" dirty="0" smtClean="0"/>
              <a:t>Support the practice  </a:t>
            </a:r>
          </a:p>
          <a:p>
            <a:pPr>
              <a:buFont typeface="Wingdings" panose="05000000000000000000" pitchFamily="2" charset="2"/>
              <a:buChar char="v"/>
            </a:pPr>
            <a:r>
              <a:rPr lang="en-GB" dirty="0" smtClean="0"/>
              <a:t>Help patients take responsibility for their health </a:t>
            </a:r>
          </a:p>
          <a:p>
            <a:pPr marL="0" indent="0">
              <a:buNone/>
            </a:pPr>
            <a:endParaRPr lang="en-GB" dirty="0"/>
          </a:p>
          <a:p>
            <a:r>
              <a:rPr lang="en-GB" dirty="0" smtClean="0"/>
              <a:t>April 2016: All </a:t>
            </a:r>
            <a:r>
              <a:rPr lang="en-GB" dirty="0"/>
              <a:t>GP practice in England have to have one </a:t>
            </a:r>
          </a:p>
          <a:p>
            <a:endParaRPr lang="en-GB" dirty="0" smtClean="0"/>
          </a:p>
          <a:p>
            <a:endParaRPr lang="en-GB" dirty="0" smtClean="0"/>
          </a:p>
          <a:p>
            <a:endParaRPr lang="en-GB" dirty="0"/>
          </a:p>
        </p:txBody>
      </p:sp>
    </p:spTree>
    <p:extLst>
      <p:ext uri="{BB962C8B-B14F-4D97-AF65-F5344CB8AC3E}">
        <p14:creationId xmlns:p14="http://schemas.microsoft.com/office/powerpoint/2010/main" val="31048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2204864"/>
            <a:ext cx="5760640" cy="1800200"/>
          </a:xfrm>
        </p:spPr>
        <p:txBody>
          <a:bodyPr>
            <a:noAutofit/>
          </a:bodyPr>
          <a:lstStyle/>
          <a:p>
            <a:r>
              <a:rPr lang="en-GB" sz="3600" dirty="0" smtClean="0"/>
              <a:t>What are the benefits of having a patient participation group? </a:t>
            </a:r>
            <a:endParaRPr lang="en-GB" sz="3600" dirty="0"/>
          </a:p>
        </p:txBody>
      </p:sp>
    </p:spTree>
    <p:extLst>
      <p:ext uri="{BB962C8B-B14F-4D97-AF65-F5344CB8AC3E}">
        <p14:creationId xmlns:p14="http://schemas.microsoft.com/office/powerpoint/2010/main" val="13569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67600" cy="1143000"/>
          </a:xfrm>
        </p:spPr>
        <p:txBody>
          <a:bodyPr/>
          <a:lstStyle/>
          <a:p>
            <a:pPr algn="ctr"/>
            <a:r>
              <a:rPr lang="en-GB" dirty="0" smtClean="0"/>
              <a:t>Benefits of a PPG</a:t>
            </a:r>
            <a:endParaRPr lang="en-GB" dirty="0"/>
          </a:p>
        </p:txBody>
      </p:sp>
      <p:sp>
        <p:nvSpPr>
          <p:cNvPr id="3" name="Content Placeholder 2"/>
          <p:cNvSpPr>
            <a:spLocks noGrp="1"/>
          </p:cNvSpPr>
          <p:nvPr>
            <p:ph sz="quarter" idx="1"/>
          </p:nvPr>
        </p:nvSpPr>
        <p:spPr>
          <a:xfrm>
            <a:off x="611560" y="1628800"/>
            <a:ext cx="7467600" cy="4873752"/>
          </a:xfrm>
        </p:spPr>
        <p:txBody>
          <a:bodyPr/>
          <a:lstStyle/>
          <a:p>
            <a:r>
              <a:rPr lang="en-GB" sz="2800" dirty="0" smtClean="0"/>
              <a:t>Critical friend</a:t>
            </a:r>
          </a:p>
          <a:p>
            <a:r>
              <a:rPr lang="en-GB" sz="2800" dirty="0" smtClean="0"/>
              <a:t>Give the patient perspective</a:t>
            </a:r>
          </a:p>
          <a:p>
            <a:r>
              <a:rPr lang="en-GB" sz="2800" dirty="0" smtClean="0"/>
              <a:t>Suggest service improvements</a:t>
            </a:r>
          </a:p>
          <a:p>
            <a:r>
              <a:rPr lang="en-GB" sz="2800" dirty="0" smtClean="0"/>
              <a:t>Provide a link to improve communication </a:t>
            </a:r>
          </a:p>
          <a:p>
            <a:r>
              <a:rPr lang="en-GB" sz="2800" dirty="0" smtClean="0"/>
              <a:t>Organise health promotion events</a:t>
            </a:r>
          </a:p>
          <a:p>
            <a:r>
              <a:rPr lang="en-GB" sz="2800" dirty="0" smtClean="0"/>
              <a:t>Run volunteer services</a:t>
            </a:r>
          </a:p>
          <a:p>
            <a:r>
              <a:rPr lang="en-GB" sz="2800" dirty="0" smtClean="0"/>
              <a:t>Carry out research of patient views</a:t>
            </a:r>
          </a:p>
          <a:p>
            <a:r>
              <a:rPr lang="en-GB" sz="2800" dirty="0" smtClean="0"/>
              <a:t>Influence commissioning</a:t>
            </a:r>
          </a:p>
          <a:p>
            <a:r>
              <a:rPr lang="en-GB" sz="2800" dirty="0" smtClean="0"/>
              <a:t>Fundraise to support the practice </a:t>
            </a:r>
          </a:p>
          <a:p>
            <a:endParaRPr lang="en-GB" dirty="0" smtClean="0"/>
          </a:p>
          <a:p>
            <a:endParaRPr lang="en-GB" dirty="0"/>
          </a:p>
        </p:txBody>
      </p:sp>
    </p:spTree>
    <p:extLst>
      <p:ext uri="{BB962C8B-B14F-4D97-AF65-F5344CB8AC3E}">
        <p14:creationId xmlns:p14="http://schemas.microsoft.com/office/powerpoint/2010/main" val="27457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2087" y="3717032"/>
            <a:ext cx="5760640" cy="2376264"/>
          </a:xfrm>
        </p:spPr>
        <p:txBody>
          <a:bodyPr>
            <a:noAutofit/>
          </a:bodyPr>
          <a:lstStyle/>
          <a:p>
            <a:r>
              <a:rPr lang="en-GB" sz="3600" dirty="0" smtClean="0"/>
              <a:t>What are the barriers </a:t>
            </a:r>
            <a:r>
              <a:rPr lang="en-GB" sz="3600" u="sng" dirty="0" smtClean="0">
                <a:solidFill>
                  <a:srgbClr val="FF0000"/>
                </a:solidFill>
              </a:rPr>
              <a:t>for staff running a </a:t>
            </a:r>
            <a:r>
              <a:rPr lang="en-GB" sz="3600" dirty="0" smtClean="0"/>
              <a:t>patient participation group? </a:t>
            </a:r>
            <a:endParaRPr lang="en-GB" sz="3600" dirty="0"/>
          </a:p>
        </p:txBody>
      </p:sp>
      <p:sp>
        <p:nvSpPr>
          <p:cNvPr id="3" name="Title 1"/>
          <p:cNvSpPr txBox="1">
            <a:spLocks/>
          </p:cNvSpPr>
          <p:nvPr/>
        </p:nvSpPr>
        <p:spPr>
          <a:xfrm>
            <a:off x="2660525" y="764704"/>
            <a:ext cx="5760640" cy="223224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GB" sz="3600" dirty="0" smtClean="0"/>
              <a:t>What are the barriers </a:t>
            </a:r>
            <a:r>
              <a:rPr lang="en-GB" sz="3600" u="sng" dirty="0" smtClean="0">
                <a:solidFill>
                  <a:srgbClr val="FF0000"/>
                </a:solidFill>
              </a:rPr>
              <a:t>for patients engaging with </a:t>
            </a:r>
            <a:r>
              <a:rPr lang="en-GB" sz="3600" dirty="0" smtClean="0"/>
              <a:t>a patient participation group? </a:t>
            </a:r>
            <a:endParaRPr lang="en-GB" sz="3600" dirty="0"/>
          </a:p>
        </p:txBody>
      </p:sp>
    </p:spTree>
    <p:extLst>
      <p:ext uri="{BB962C8B-B14F-4D97-AF65-F5344CB8AC3E}">
        <p14:creationId xmlns:p14="http://schemas.microsoft.com/office/powerpoint/2010/main" val="347759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467600" cy="782960"/>
          </a:xfrm>
        </p:spPr>
        <p:txBody>
          <a:bodyPr/>
          <a:lstStyle/>
          <a:p>
            <a:pPr algn="ctr"/>
            <a:r>
              <a:rPr lang="en-GB" dirty="0" smtClean="0"/>
              <a:t>Barriers to a successful </a:t>
            </a:r>
            <a:r>
              <a:rPr lang="en-GB" dirty="0" err="1" smtClean="0"/>
              <a:t>ppg</a:t>
            </a:r>
            <a:endParaRPr lang="en-GB" dirty="0"/>
          </a:p>
        </p:txBody>
      </p:sp>
      <p:sp>
        <p:nvSpPr>
          <p:cNvPr id="3" name="Content Placeholder 2"/>
          <p:cNvSpPr>
            <a:spLocks noGrp="1"/>
          </p:cNvSpPr>
          <p:nvPr>
            <p:ph sz="quarter" idx="1"/>
          </p:nvPr>
        </p:nvSpPr>
        <p:spPr>
          <a:xfrm>
            <a:off x="251520" y="1323317"/>
            <a:ext cx="4176464" cy="5661248"/>
          </a:xfrm>
        </p:spPr>
        <p:txBody>
          <a:bodyPr>
            <a:normAutofit fontScale="92500" lnSpcReduction="20000"/>
          </a:bodyPr>
          <a:lstStyle/>
          <a:p>
            <a:pPr marL="0" indent="0">
              <a:buNone/>
            </a:pPr>
            <a:r>
              <a:rPr lang="en-GB" sz="2800" u="sng" dirty="0" smtClean="0">
                <a:solidFill>
                  <a:srgbClr val="FF0000"/>
                </a:solidFill>
              </a:rPr>
              <a:t>Patient</a:t>
            </a:r>
            <a:r>
              <a:rPr lang="en-GB" sz="2800" u="sng" dirty="0" smtClean="0"/>
              <a:t> perspective:</a:t>
            </a:r>
          </a:p>
          <a:p>
            <a:pPr marL="0" indent="0">
              <a:buNone/>
            </a:pPr>
            <a:endParaRPr lang="en-GB" sz="2800" u="sng" dirty="0" smtClean="0"/>
          </a:p>
          <a:p>
            <a:r>
              <a:rPr lang="en-GB" sz="2800" dirty="0" smtClean="0"/>
              <a:t>Don’t know about it </a:t>
            </a:r>
          </a:p>
          <a:p>
            <a:endParaRPr lang="en-GB" sz="2800" dirty="0" smtClean="0"/>
          </a:p>
          <a:p>
            <a:r>
              <a:rPr lang="en-GB" sz="2800" dirty="0" smtClean="0"/>
              <a:t>Timing of meetings </a:t>
            </a:r>
          </a:p>
          <a:p>
            <a:endParaRPr lang="en-GB" sz="2800" dirty="0" smtClean="0"/>
          </a:p>
          <a:p>
            <a:r>
              <a:rPr lang="en-GB" sz="2800" dirty="0" smtClean="0"/>
              <a:t>Location of meetings</a:t>
            </a:r>
          </a:p>
          <a:p>
            <a:endParaRPr lang="en-GB" sz="2800" dirty="0" smtClean="0"/>
          </a:p>
          <a:p>
            <a:r>
              <a:rPr lang="en-GB" sz="2800" dirty="0" smtClean="0"/>
              <a:t>Don’t have time</a:t>
            </a:r>
          </a:p>
          <a:p>
            <a:endParaRPr lang="en-GB" sz="2800" dirty="0" smtClean="0"/>
          </a:p>
          <a:p>
            <a:r>
              <a:rPr lang="en-GB" sz="2800" dirty="0" smtClean="0"/>
              <a:t>Don’t think they will make a difference</a:t>
            </a:r>
          </a:p>
          <a:p>
            <a:endParaRPr lang="en-GB" sz="2800" dirty="0" smtClean="0"/>
          </a:p>
          <a:p>
            <a:r>
              <a:rPr lang="en-GB" sz="2800" dirty="0" smtClean="0"/>
              <a:t>Lack of support </a:t>
            </a:r>
          </a:p>
          <a:p>
            <a:endParaRPr lang="en-GB" dirty="0"/>
          </a:p>
          <a:p>
            <a:endParaRPr lang="en-GB" dirty="0"/>
          </a:p>
        </p:txBody>
      </p:sp>
      <p:sp>
        <p:nvSpPr>
          <p:cNvPr id="4" name="Content Placeholder 2"/>
          <p:cNvSpPr txBox="1">
            <a:spLocks/>
          </p:cNvSpPr>
          <p:nvPr/>
        </p:nvSpPr>
        <p:spPr>
          <a:xfrm>
            <a:off x="4572000" y="1340768"/>
            <a:ext cx="4032448" cy="5301208"/>
          </a:xfrm>
          <a:prstGeom prst="rect">
            <a:avLst/>
          </a:prstGeom>
        </p:spPr>
        <p:txBody>
          <a:bodyPr vert="horz">
            <a:normAutofit fontScale="8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en-GB" sz="3000" u="sng" dirty="0" smtClean="0">
                <a:solidFill>
                  <a:srgbClr val="FF0000"/>
                </a:solidFill>
              </a:rPr>
              <a:t>Practice</a:t>
            </a:r>
            <a:r>
              <a:rPr lang="en-GB" sz="3000" u="sng" dirty="0" smtClean="0"/>
              <a:t> perspective</a:t>
            </a:r>
          </a:p>
          <a:p>
            <a:pPr marL="0" indent="0">
              <a:buFont typeface="Wingdings"/>
              <a:buNone/>
            </a:pPr>
            <a:endParaRPr lang="en-GB" sz="3000" u="sng" dirty="0" smtClean="0"/>
          </a:p>
          <a:p>
            <a:r>
              <a:rPr lang="en-GB" sz="3000" dirty="0" smtClean="0"/>
              <a:t>Don’t know where to start!</a:t>
            </a:r>
          </a:p>
          <a:p>
            <a:endParaRPr lang="en-GB" sz="3000" dirty="0" smtClean="0"/>
          </a:p>
          <a:p>
            <a:r>
              <a:rPr lang="en-GB" sz="3000" dirty="0" smtClean="0"/>
              <a:t>Staff capacity and training</a:t>
            </a:r>
          </a:p>
          <a:p>
            <a:endParaRPr lang="en-GB" sz="3000" dirty="0" smtClean="0"/>
          </a:p>
          <a:p>
            <a:r>
              <a:rPr lang="en-GB" sz="3000" dirty="0" smtClean="0"/>
              <a:t>Struggling to recruit members </a:t>
            </a:r>
          </a:p>
          <a:p>
            <a:endParaRPr lang="en-GB" sz="3000" dirty="0" smtClean="0"/>
          </a:p>
          <a:p>
            <a:r>
              <a:rPr lang="en-GB" sz="3000" dirty="0" smtClean="0"/>
              <a:t>Poor engagement</a:t>
            </a:r>
          </a:p>
          <a:p>
            <a:pPr marL="0" indent="0">
              <a:buNone/>
            </a:pPr>
            <a:endParaRPr lang="en-GB" sz="3000" dirty="0" smtClean="0"/>
          </a:p>
          <a:p>
            <a:r>
              <a:rPr lang="en-GB" sz="3000" dirty="0" smtClean="0"/>
              <a:t>Funding </a:t>
            </a:r>
          </a:p>
          <a:p>
            <a:endParaRPr lang="en-GB" dirty="0"/>
          </a:p>
        </p:txBody>
      </p:sp>
    </p:spTree>
    <p:extLst>
      <p:ext uri="{BB962C8B-B14F-4D97-AF65-F5344CB8AC3E}">
        <p14:creationId xmlns:p14="http://schemas.microsoft.com/office/powerpoint/2010/main" val="3337809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833</TotalTime>
  <Words>1083</Words>
  <Application>Microsoft Office PowerPoint</Application>
  <PresentationFormat>On-screen Show (4:3)</PresentationFormat>
  <Paragraphs>209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Oriel</vt:lpstr>
      <vt:lpstr>using the patient voice: making the most of your patient participation group</vt:lpstr>
      <vt:lpstr>Welcome and introductions </vt:lpstr>
      <vt:lpstr>Today’s Session </vt:lpstr>
      <vt:lpstr>PowerPoint Presentation</vt:lpstr>
      <vt:lpstr>Patient Participation Groups (PPG’s) </vt:lpstr>
      <vt:lpstr>What are the benefits of having a patient participation group? </vt:lpstr>
      <vt:lpstr>Benefits of a PPG</vt:lpstr>
      <vt:lpstr>What are the barriers for staff running a patient participation group? </vt:lpstr>
      <vt:lpstr>Barriers to a successful ppg</vt:lpstr>
      <vt:lpstr>Patient Participation Groups (PPG’s) </vt:lpstr>
      <vt:lpstr>Perceptions of students/young people</vt:lpstr>
      <vt:lpstr>Working in a student practice</vt:lpstr>
      <vt:lpstr>Using A Virtual PPG </vt:lpstr>
      <vt:lpstr>PPG at Leeds Student Medical Practice</vt:lpstr>
      <vt:lpstr>PowerPoint Presentation</vt:lpstr>
      <vt:lpstr>PowerPoint Presentation</vt:lpstr>
      <vt:lpstr>PowerPoint Presentation</vt:lpstr>
      <vt:lpstr>Using patient feedback to direct services </vt:lpstr>
      <vt:lpstr>Keeping the PPG updated </vt:lpstr>
      <vt:lpstr>What would you suggest for your practice?  </vt:lpstr>
      <vt:lpstr>Tips for success </vt:lpstr>
      <vt:lpstr>Thank you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patient voice: making the most of your patient participation group</dc:title>
  <dc:creator>Leeds CCG Demo PC</dc:creator>
  <cp:lastModifiedBy>Leeds CCG Demo PC</cp:lastModifiedBy>
  <cp:revision>75</cp:revision>
  <cp:lastPrinted>2016-06-24T14:33:39Z</cp:lastPrinted>
  <dcterms:created xsi:type="dcterms:W3CDTF">2016-06-20T12:36:02Z</dcterms:created>
  <dcterms:modified xsi:type="dcterms:W3CDTF">2016-07-13T15:00:08Z</dcterms:modified>
</cp:coreProperties>
</file>