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4"/>
  </p:notesMasterIdLst>
  <p:handoutMasterIdLst>
    <p:handoutMasterId r:id="rId25"/>
  </p:handoutMasterIdLst>
  <p:sldIdLst>
    <p:sldId id="256" r:id="rId2"/>
    <p:sldId id="258" r:id="rId3"/>
    <p:sldId id="276" r:id="rId4"/>
    <p:sldId id="277" r:id="rId5"/>
    <p:sldId id="262" r:id="rId6"/>
    <p:sldId id="263" r:id="rId7"/>
    <p:sldId id="261" r:id="rId8"/>
    <p:sldId id="264" r:id="rId9"/>
    <p:sldId id="260" r:id="rId10"/>
    <p:sldId id="265" r:id="rId11"/>
    <p:sldId id="281" r:id="rId12"/>
    <p:sldId id="278" r:id="rId13"/>
    <p:sldId id="267" r:id="rId14"/>
    <p:sldId id="268" r:id="rId15"/>
    <p:sldId id="279" r:id="rId16"/>
    <p:sldId id="269" r:id="rId17"/>
    <p:sldId id="275" r:id="rId18"/>
    <p:sldId id="280" r:id="rId19"/>
    <p:sldId id="272" r:id="rId20"/>
    <p:sldId id="273" r:id="rId21"/>
    <p:sldId id="270" r:id="rId22"/>
    <p:sldId id="271"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EE powerpoint template" id="{1EFFF720-98EF-D645-AFB2-89C2470DC210}">
          <p14:sldIdLst>
            <p14:sldId id="256"/>
            <p14:sldId id="258"/>
            <p14:sldId id="276"/>
            <p14:sldId id="277"/>
            <p14:sldId id="262"/>
            <p14:sldId id="263"/>
            <p14:sldId id="261"/>
            <p14:sldId id="264"/>
            <p14:sldId id="260"/>
            <p14:sldId id="265"/>
            <p14:sldId id="281"/>
            <p14:sldId id="278"/>
            <p14:sldId id="267"/>
            <p14:sldId id="268"/>
            <p14:sldId id="279"/>
            <p14:sldId id="269"/>
            <p14:sldId id="275"/>
            <p14:sldId id="280"/>
            <p14:sldId id="272"/>
            <p14:sldId id="273"/>
            <p14:sldId id="270"/>
            <p14:sldId id="27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3"/>
    <a:srgbClr val="E28C05"/>
    <a:srgbClr val="A0005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961" autoAdjust="0"/>
  </p:normalViewPr>
  <p:slideViewPr>
    <p:cSldViewPr snapToGrid="0" snapToObjects="1">
      <p:cViewPr>
        <p:scale>
          <a:sx n="80" d="100"/>
          <a:sy n="80" d="100"/>
        </p:scale>
        <p:origin x="-2464" y="-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B7E2E82-72CD-0544-803E-ECCCB1A6640C}" type="datetimeFigureOut">
              <a:rPr lang="en-US" smtClean="0"/>
              <a:t>28/06/16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13868A9-83B6-F748-BF71-689B21C27285}" type="slidenum">
              <a:rPr lang="en-US" smtClean="0"/>
              <a:t>‹#›</a:t>
            </a:fld>
            <a:endParaRPr lang="en-US"/>
          </a:p>
        </p:txBody>
      </p:sp>
    </p:spTree>
    <p:extLst>
      <p:ext uri="{BB962C8B-B14F-4D97-AF65-F5344CB8AC3E}">
        <p14:creationId xmlns:p14="http://schemas.microsoft.com/office/powerpoint/2010/main" val="3785711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BE4FC7-C1BC-BD40-85E8-F7D387FACD0C}" type="datetimeFigureOut">
              <a:rPr lang="en-US" smtClean="0"/>
              <a:t>28/06/16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0B3131-83C0-9847-95A8-B83A12FBB63A}" type="slidenum">
              <a:rPr lang="en-US" smtClean="0"/>
              <a:t>‹#›</a:t>
            </a:fld>
            <a:endParaRPr lang="en-US"/>
          </a:p>
        </p:txBody>
      </p:sp>
    </p:spTree>
    <p:extLst>
      <p:ext uri="{BB962C8B-B14F-4D97-AF65-F5344CB8AC3E}">
        <p14:creationId xmlns:p14="http://schemas.microsoft.com/office/powerpoint/2010/main" val="21044043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1</a:t>
            </a:fld>
            <a:endParaRPr lang="en-US"/>
          </a:p>
        </p:txBody>
      </p:sp>
    </p:spTree>
    <p:extLst>
      <p:ext uri="{BB962C8B-B14F-4D97-AF65-F5344CB8AC3E}">
        <p14:creationId xmlns:p14="http://schemas.microsoft.com/office/powerpoint/2010/main" val="1132157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title and 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025526"/>
            <a:ext cx="7772400" cy="679449"/>
          </a:xfrm>
          <a:prstGeom prst="rect">
            <a:avLst/>
          </a:prstGeom>
        </p:spPr>
        <p:txBody>
          <a:bodyPr/>
          <a:lstStyle>
            <a:lvl1pPr algn="l">
              <a:defRPr sz="3600" b="1" baseline="0">
                <a:solidFill>
                  <a:srgbClr val="A00054"/>
                </a:solidFill>
              </a:defRPr>
            </a:lvl1pPr>
          </a:lstStyle>
          <a:p>
            <a:r>
              <a:rPr lang="en-US" dirty="0" smtClean="0"/>
              <a:t>Slide title – Arial, 36, Bold</a:t>
            </a:r>
            <a:endParaRPr lang="en-US" dirty="0"/>
          </a:p>
        </p:txBody>
      </p:sp>
      <p:sp>
        <p:nvSpPr>
          <p:cNvPr id="10" name="Text Placeholder 7"/>
          <p:cNvSpPr>
            <a:spLocks noGrp="1"/>
          </p:cNvSpPr>
          <p:nvPr>
            <p:ph type="body" sz="quarter" idx="13" hasCustomPrompt="1"/>
          </p:nvPr>
        </p:nvSpPr>
        <p:spPr>
          <a:xfrm>
            <a:off x="457200" y="1954924"/>
            <a:ext cx="7839075" cy="3720662"/>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dirty="0" smtClean="0"/>
              <a:t> Body text – Arial, 24</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241937566"/>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title, text and photo">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025526"/>
            <a:ext cx="7772400" cy="679449"/>
          </a:xfrm>
          <a:prstGeom prst="rect">
            <a:avLst/>
          </a:prstGeom>
        </p:spPr>
        <p:txBody>
          <a:bodyPr/>
          <a:lstStyle>
            <a:lvl1pPr algn="l">
              <a:defRPr sz="3600" b="1">
                <a:solidFill>
                  <a:srgbClr val="A00054"/>
                </a:solidFill>
              </a:defRPr>
            </a:lvl1pPr>
          </a:lstStyle>
          <a:p>
            <a:r>
              <a:rPr lang="en-US" dirty="0" smtClean="0"/>
              <a:t>Slide title – Arial, 36, Bold</a:t>
            </a:r>
            <a:endParaRPr lang="en-US" dirty="0"/>
          </a:p>
        </p:txBody>
      </p:sp>
      <p:sp>
        <p:nvSpPr>
          <p:cNvPr id="10" name="Text Placeholder 7"/>
          <p:cNvSpPr>
            <a:spLocks noGrp="1"/>
          </p:cNvSpPr>
          <p:nvPr>
            <p:ph type="body" sz="quarter" idx="13" hasCustomPrompt="1"/>
          </p:nvPr>
        </p:nvSpPr>
        <p:spPr>
          <a:xfrm>
            <a:off x="457200" y="1954924"/>
            <a:ext cx="4619297" cy="3720662"/>
          </a:xfrm>
          <a:prstGeom prst="rect">
            <a:avLst/>
          </a:prstGeom>
        </p:spPr>
        <p:txBody>
          <a:bodyPr/>
          <a:lstStyle>
            <a:lvl1pPr marL="342900" indent="-342900">
              <a:buFont typeface="Arial" panose="020B0604020202020204" pitchFamily="34" charset="0"/>
              <a:buChar char="•"/>
              <a:defRPr sz="2400"/>
            </a:lvl1pPr>
            <a:lvl2pPr>
              <a:defRPr sz="2400"/>
            </a:lvl2pPr>
            <a:lvl3pPr>
              <a:defRPr sz="2400"/>
            </a:lvl3pPr>
            <a:lvl4pPr>
              <a:defRPr sz="2400"/>
            </a:lvl4pPr>
            <a:lvl5pPr>
              <a:defRPr sz="2400"/>
            </a:lvl5pPr>
          </a:lstStyle>
          <a:p>
            <a:pPr lvl="0"/>
            <a:r>
              <a:rPr lang="en-US" dirty="0" smtClean="0"/>
              <a:t> Body text – Arial, 24</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 name="Picture Placeholder 2"/>
          <p:cNvSpPr>
            <a:spLocks noGrp="1"/>
          </p:cNvSpPr>
          <p:nvPr>
            <p:ph type="pic" sz="quarter" idx="14" hasCustomPrompt="1"/>
          </p:nvPr>
        </p:nvSpPr>
        <p:spPr>
          <a:xfrm>
            <a:off x="5218113" y="1954213"/>
            <a:ext cx="3673475" cy="3721100"/>
          </a:xfrm>
          <a:prstGeom prst="rect">
            <a:avLst/>
          </a:prstGeom>
        </p:spPr>
        <p:txBody>
          <a:bodyPr/>
          <a:lstStyle>
            <a:lvl1pPr marL="0" indent="0" algn="ctr">
              <a:buNone/>
              <a:defRPr sz="2400"/>
            </a:lvl1pPr>
          </a:lstStyle>
          <a:p>
            <a:r>
              <a:rPr lang="en-GB" dirty="0" smtClean="0"/>
              <a:t>Click here to insert your photograph</a:t>
            </a:r>
            <a:endParaRPr lang="en-GB" dirty="0"/>
          </a:p>
        </p:txBody>
      </p:sp>
    </p:spTree>
    <p:extLst>
      <p:ext uri="{BB962C8B-B14F-4D97-AF65-F5344CB8AC3E}">
        <p14:creationId xmlns:p14="http://schemas.microsoft.com/office/powerpoint/2010/main" val="2576738823"/>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subtitle and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1025526"/>
            <a:ext cx="7772400" cy="679449"/>
          </a:xfrm>
          <a:prstGeom prst="rect">
            <a:avLst/>
          </a:prstGeom>
        </p:spPr>
        <p:txBody>
          <a:bodyPr/>
          <a:lstStyle>
            <a:lvl1pPr algn="l">
              <a:defRPr sz="3600" b="1" baseline="0">
                <a:solidFill>
                  <a:srgbClr val="A00054"/>
                </a:solidFill>
              </a:defRPr>
            </a:lvl1pPr>
          </a:lstStyle>
          <a:p>
            <a:r>
              <a:rPr lang="en-US" dirty="0" smtClean="0"/>
              <a:t>Slide title – Arial, 36, Bold</a:t>
            </a:r>
            <a:endParaRPr lang="en-US" dirty="0"/>
          </a:p>
        </p:txBody>
      </p:sp>
      <p:sp>
        <p:nvSpPr>
          <p:cNvPr id="3" name="Subtitle 2"/>
          <p:cNvSpPr>
            <a:spLocks noGrp="1"/>
          </p:cNvSpPr>
          <p:nvPr>
            <p:ph type="subTitle" idx="1" hasCustomPrompt="1"/>
          </p:nvPr>
        </p:nvSpPr>
        <p:spPr>
          <a:xfrm>
            <a:off x="457200" y="1757362"/>
            <a:ext cx="64008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Slide subtitle – Arial, 28, Bold</a:t>
            </a:r>
            <a:endParaRPr lang="en-US" dirty="0"/>
          </a:p>
        </p:txBody>
      </p:sp>
      <p:sp>
        <p:nvSpPr>
          <p:cNvPr id="8" name="Text Placeholder 7"/>
          <p:cNvSpPr>
            <a:spLocks noGrp="1"/>
          </p:cNvSpPr>
          <p:nvPr>
            <p:ph type="body" sz="quarter" idx="13" hasCustomPrompt="1"/>
          </p:nvPr>
        </p:nvSpPr>
        <p:spPr>
          <a:xfrm>
            <a:off x="457200" y="2486025"/>
            <a:ext cx="7839075"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dirty="0" smtClean="0"/>
              <a:t> Body text – Arial, 24</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093361703"/>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subtitle, text and photograph">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025526"/>
            <a:ext cx="7772400" cy="679449"/>
          </a:xfrm>
          <a:prstGeom prst="rect">
            <a:avLst/>
          </a:prstGeom>
        </p:spPr>
        <p:txBody>
          <a:bodyPr/>
          <a:lstStyle>
            <a:lvl1pPr algn="l">
              <a:defRPr sz="3600" b="1">
                <a:solidFill>
                  <a:srgbClr val="A00054"/>
                </a:solidFill>
              </a:defRPr>
            </a:lvl1pPr>
          </a:lstStyle>
          <a:p>
            <a:r>
              <a:rPr lang="en-US" dirty="0" smtClean="0"/>
              <a:t>Slide title – Arial, 36, Bold</a:t>
            </a:r>
            <a:endParaRPr lang="en-US" dirty="0"/>
          </a:p>
        </p:txBody>
      </p:sp>
      <p:sp>
        <p:nvSpPr>
          <p:cNvPr id="8" name="Subtitle 2"/>
          <p:cNvSpPr>
            <a:spLocks noGrp="1"/>
          </p:cNvSpPr>
          <p:nvPr>
            <p:ph type="subTitle" idx="1" hasCustomPrompt="1"/>
          </p:nvPr>
        </p:nvSpPr>
        <p:spPr>
          <a:xfrm>
            <a:off x="457200" y="1757362"/>
            <a:ext cx="6400800" cy="581025"/>
          </a:xfrm>
          <a:prstGeom prst="rect">
            <a:avLst/>
          </a:prstGeom>
        </p:spPr>
        <p:txBody>
          <a:bodyPr/>
          <a:lstStyle>
            <a:lvl1pPr marL="0" indent="0" algn="l">
              <a:buNone/>
              <a:defRPr sz="2800" b="1">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Slide subtitle – Arial, 28, Bold</a:t>
            </a:r>
            <a:endParaRPr lang="en-US" dirty="0"/>
          </a:p>
        </p:txBody>
      </p:sp>
      <p:sp>
        <p:nvSpPr>
          <p:cNvPr id="9" name="Text Placeholder 7"/>
          <p:cNvSpPr>
            <a:spLocks noGrp="1"/>
          </p:cNvSpPr>
          <p:nvPr>
            <p:ph type="body" sz="quarter" idx="13" hasCustomPrompt="1"/>
          </p:nvPr>
        </p:nvSpPr>
        <p:spPr>
          <a:xfrm>
            <a:off x="457201" y="2486025"/>
            <a:ext cx="4761186" cy="2457450"/>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dirty="0" smtClean="0"/>
              <a:t> Body text – Arial, 24</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Picture Placeholder 10"/>
          <p:cNvSpPr>
            <a:spLocks noGrp="1"/>
          </p:cNvSpPr>
          <p:nvPr>
            <p:ph type="pic" sz="quarter" idx="14" hasCustomPrompt="1"/>
          </p:nvPr>
        </p:nvSpPr>
        <p:spPr>
          <a:xfrm>
            <a:off x="5360988" y="2486025"/>
            <a:ext cx="3451225" cy="2457450"/>
          </a:xfrm>
          <a:prstGeom prst="rect">
            <a:avLst/>
          </a:prstGeom>
        </p:spPr>
        <p:txBody>
          <a:bodyPr/>
          <a:lstStyle>
            <a:lvl1pPr marL="0" indent="0" algn="ctr">
              <a:buNone/>
              <a:defRPr sz="2400" baseline="0"/>
            </a:lvl1pPr>
          </a:lstStyle>
          <a:p>
            <a:r>
              <a:rPr lang="en-GB" dirty="0" smtClean="0"/>
              <a:t>Click here to insert your photograph</a:t>
            </a:r>
            <a:endParaRPr lang="en-GB" dirty="0"/>
          </a:p>
        </p:txBody>
      </p:sp>
    </p:spTree>
    <p:extLst>
      <p:ext uri="{BB962C8B-B14F-4D97-AF65-F5344CB8AC3E}">
        <p14:creationId xmlns:p14="http://schemas.microsoft.com/office/powerpoint/2010/main" val="1303303463"/>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for graphs and large illustra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619970460"/>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1219200"/>
            <a:ext cx="7772400" cy="1143000"/>
          </a:xfrm>
          <a:prstGeom prst="rect">
            <a:avLst/>
          </a:prstGeom>
        </p:spPr>
        <p:txBody>
          <a:bodyPr anchor="t"/>
          <a:lstStyle>
            <a:lvl1pPr algn="l">
              <a:defRPr sz="4800" b="1" cap="none">
                <a:solidFill>
                  <a:srgbClr val="009CD5"/>
                </a:solidFill>
                <a:latin typeface="Frutiga"/>
                <a:cs typeface="Frutiga"/>
              </a:defRPr>
            </a:lvl1pPr>
          </a:lstStyle>
          <a:p>
            <a:r>
              <a:rPr lang="en-GB" dirty="0" smtClean="0"/>
              <a:t>Click to edit title</a:t>
            </a:r>
            <a:endParaRPr lang="en-US" dirty="0"/>
          </a:p>
        </p:txBody>
      </p:sp>
    </p:spTree>
    <p:extLst>
      <p:ext uri="{BB962C8B-B14F-4D97-AF65-F5344CB8AC3E}">
        <p14:creationId xmlns:p14="http://schemas.microsoft.com/office/powerpoint/2010/main" val="1193591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371600"/>
            <a:ext cx="7772400" cy="1470025"/>
          </a:xfrm>
          <a:prstGeom prst="rect">
            <a:avLst/>
          </a:prstGeom>
        </p:spPr>
        <p:txBody>
          <a:bodyPr/>
          <a:lstStyle>
            <a:lvl1pPr>
              <a:defRPr sz="4800" b="1">
                <a:solidFill>
                  <a:srgbClr val="009CD5"/>
                </a:solidFill>
                <a:latin typeface="Frutiga"/>
                <a:cs typeface="Frutiga"/>
              </a:defRPr>
            </a:lvl1pPr>
          </a:lstStyle>
          <a:p>
            <a:r>
              <a:rPr lang="en-GB" dirty="0" smtClean="0"/>
              <a:t>Click to edit </a:t>
            </a:r>
            <a:endParaRPr lang="en-US" dirty="0"/>
          </a:p>
        </p:txBody>
      </p:sp>
    </p:spTree>
    <p:extLst>
      <p:ext uri="{BB962C8B-B14F-4D97-AF65-F5344CB8AC3E}">
        <p14:creationId xmlns:p14="http://schemas.microsoft.com/office/powerpoint/2010/main" val="241234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945990E-A28F-4529-BB72-E9B7F97E347C}" type="datetimeFigureOut">
              <a:rPr lang="en-GB" smtClean="0">
                <a:solidFill>
                  <a:prstClr val="black">
                    <a:tint val="75000"/>
                  </a:prstClr>
                </a:solidFill>
              </a:rPr>
              <a:pPr/>
              <a:t>28/06/16</a:t>
            </a:fld>
            <a:endParaRPr lang="en-GB">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3A01FE5-4F20-4E4A-8F11-9E242E0C082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57745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417638"/>
            <a:ext cx="8229600" cy="1143000"/>
          </a:xfrm>
          <a:prstGeom prst="rect">
            <a:avLst/>
          </a:prstGeom>
        </p:spPr>
        <p:txBody>
          <a:bodyPr/>
          <a:lstStyle>
            <a:lvl1pPr>
              <a:defRPr sz="4800" b="1">
                <a:solidFill>
                  <a:srgbClr val="009CD5"/>
                </a:solidFill>
                <a:latin typeface="Frutiga"/>
                <a:cs typeface="Frutiga"/>
              </a:defRPr>
            </a:lvl1pPr>
          </a:lstStyle>
          <a:p>
            <a:r>
              <a:rPr lang="en-GB" dirty="0" smtClean="0"/>
              <a:t>Click to edit Master title style</a:t>
            </a:r>
            <a:endParaRPr lang="en-US" dirty="0"/>
          </a:p>
        </p:txBody>
      </p:sp>
    </p:spTree>
    <p:extLst>
      <p:ext uri="{BB962C8B-B14F-4D97-AF65-F5344CB8AC3E}">
        <p14:creationId xmlns:p14="http://schemas.microsoft.com/office/powerpoint/2010/main" val="301369442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1.jpg"/><Relationship Id="rId12"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708904" y="360000"/>
            <a:ext cx="3099816" cy="615696"/>
          </a:xfrm>
          <a:prstGeom prst="rect">
            <a:avLst/>
          </a:prstGeom>
        </p:spPr>
      </p:pic>
      <p:sp>
        <p:nvSpPr>
          <p:cNvPr id="8" name="Rectangle 7"/>
          <p:cNvSpPr/>
          <p:nvPr/>
        </p:nvSpPr>
        <p:spPr>
          <a:xfrm>
            <a:off x="0" y="6227379"/>
            <a:ext cx="9144000" cy="63062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12"/>
          <a:stretch>
            <a:fillRect/>
          </a:stretch>
        </p:blipFill>
        <p:spPr>
          <a:xfrm>
            <a:off x="0" y="6189288"/>
            <a:ext cx="9144000" cy="254000"/>
          </a:xfrm>
          <a:prstGeom prst="rect">
            <a:avLst/>
          </a:prstGeom>
        </p:spPr>
      </p:pic>
    </p:spTree>
    <p:extLst>
      <p:ext uri="{BB962C8B-B14F-4D97-AF65-F5344CB8AC3E}">
        <p14:creationId xmlns:p14="http://schemas.microsoft.com/office/powerpoint/2010/main" val="347680335"/>
      </p:ext>
    </p:extLst>
  </p:cSld>
  <p:clrMap bg1="lt1" tx1="dk1" bg2="lt2" tx2="dk2" accent1="accent1" accent2="accent2" accent3="accent3" accent4="accent4" accent5="accent5" accent6="accent6" hlink="hlink" folHlink="folHlink"/>
  <p:sldLayoutIdLst>
    <p:sldLayoutId id="2147483651" r:id="rId1"/>
    <p:sldLayoutId id="2147483673" r:id="rId2"/>
    <p:sldLayoutId id="2147483649" r:id="rId3"/>
    <p:sldLayoutId id="2147483650" r:id="rId4"/>
    <p:sldLayoutId id="2147483655" r:id="rId5"/>
    <p:sldLayoutId id="2147483674" r:id="rId6"/>
    <p:sldLayoutId id="2147483675" r:id="rId7"/>
    <p:sldLayoutId id="2147483676" r:id="rId8"/>
    <p:sldLayoutId id="2147483677" r:id="rId9"/>
  </p:sldLayoutIdLst>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emf"/><Relationship Id="rId5"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www.youtube.com/watch?v=yGFEkyOZLbc"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www.youtube.com/watch?v=yGFEkyOZLbc"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3044469"/>
            <a:ext cx="9144000" cy="3813531"/>
          </a:xfrm>
          <a:prstGeom prst="rect">
            <a:avLst/>
          </a:prstGeom>
          <a:blipFill rotWithShape="1">
            <a:blip r:embed="rId3"/>
            <a:srcRect/>
            <a:stretch>
              <a:fillRect b="-7154"/>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a:stretch>
            <a:fillRect/>
          </a:stretch>
        </p:blipFill>
        <p:spPr>
          <a:xfrm>
            <a:off x="403819" y="2461184"/>
            <a:ext cx="8336362" cy="892044"/>
          </a:xfrm>
          <a:prstGeom prst="rect">
            <a:avLst/>
          </a:prstGeom>
        </p:spPr>
      </p:pic>
      <p:pic>
        <p:nvPicPr>
          <p:cNvPr id="14" name="Picture 13" descr="bottom_brandin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860" y="5473926"/>
            <a:ext cx="1798200" cy="1243501"/>
          </a:xfrm>
          <a:prstGeom prst="rect">
            <a:avLst/>
          </a:prstGeom>
        </p:spPr>
      </p:pic>
      <p:sp>
        <p:nvSpPr>
          <p:cNvPr id="2" name="TextBox 1"/>
          <p:cNvSpPr txBox="1"/>
          <p:nvPr/>
        </p:nvSpPr>
        <p:spPr>
          <a:xfrm>
            <a:off x="495563" y="1287042"/>
            <a:ext cx="7591817" cy="646331"/>
          </a:xfrm>
          <a:prstGeom prst="rect">
            <a:avLst/>
          </a:prstGeom>
          <a:noFill/>
        </p:spPr>
        <p:txBody>
          <a:bodyPr wrap="none" rtlCol="0">
            <a:spAutoFit/>
          </a:bodyPr>
          <a:lstStyle/>
          <a:p>
            <a:r>
              <a:rPr lang="en-GB" sz="3600" b="1" dirty="0" smtClean="0">
                <a:solidFill>
                  <a:srgbClr val="A00054"/>
                </a:solidFill>
              </a:rPr>
              <a:t>General Practice Workforce Event</a:t>
            </a:r>
            <a:endParaRPr lang="en-GB" sz="3600" b="1" dirty="0">
              <a:solidFill>
                <a:srgbClr val="A00054"/>
              </a:solidFill>
            </a:endParaRPr>
          </a:p>
        </p:txBody>
      </p:sp>
      <p:sp>
        <p:nvSpPr>
          <p:cNvPr id="8" name="TextBox 7"/>
          <p:cNvSpPr txBox="1"/>
          <p:nvPr/>
        </p:nvSpPr>
        <p:spPr>
          <a:xfrm>
            <a:off x="566650" y="1933373"/>
            <a:ext cx="2912820" cy="523220"/>
          </a:xfrm>
          <a:prstGeom prst="rect">
            <a:avLst/>
          </a:prstGeom>
          <a:noFill/>
        </p:spPr>
        <p:txBody>
          <a:bodyPr wrap="square" rtlCol="0">
            <a:spAutoFit/>
          </a:bodyPr>
          <a:lstStyle/>
          <a:p>
            <a:r>
              <a:rPr lang="en-GB" sz="2800" b="1" dirty="0" smtClean="0">
                <a:solidFill>
                  <a:srgbClr val="003893"/>
                </a:solidFill>
              </a:rPr>
              <a:t>Dr Pete Lane</a:t>
            </a:r>
          </a:p>
        </p:txBody>
      </p:sp>
    </p:spTree>
    <p:extLst>
      <p:ext uri="{BB962C8B-B14F-4D97-AF65-F5344CB8AC3E}">
        <p14:creationId xmlns:p14="http://schemas.microsoft.com/office/powerpoint/2010/main" val="328875766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a:t>Where’s the Cavalry?</a:t>
            </a:r>
            <a:br>
              <a:rPr lang="en-GB" dirty="0"/>
            </a:br>
            <a:endParaRPr lang="en-GB" dirty="0"/>
          </a:p>
        </p:txBody>
      </p:sp>
      <p:sp>
        <p:nvSpPr>
          <p:cNvPr id="7" name="Footer Placeholder 16"/>
          <p:cNvSpPr txBox="1">
            <a:spLocks/>
          </p:cNvSpPr>
          <p:nvPr/>
        </p:nvSpPr>
        <p:spPr>
          <a:xfrm>
            <a:off x="340057" y="6414718"/>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smtClean="0"/>
              <a:t>@</a:t>
            </a:r>
            <a:r>
              <a:rPr lang="en-GB" sz="1300" b="1" dirty="0" err="1" smtClean="0"/>
              <a:t>NHS_HealthEdEng</a:t>
            </a:r>
            <a:r>
              <a:rPr lang="en-GB" sz="1300" b="1" dirty="0" smtClean="0"/>
              <a:t>      #ATPS</a:t>
            </a:r>
          </a:p>
        </p:txBody>
      </p:sp>
      <p:sp>
        <p:nvSpPr>
          <p:cNvPr id="8" name="Text Placeholder 5"/>
          <p:cNvSpPr>
            <a:spLocks noGrp="1"/>
          </p:cNvSpPr>
          <p:nvPr>
            <p:ph type="body" sz="quarter" idx="13"/>
          </p:nvPr>
        </p:nvSpPr>
        <p:spPr>
          <a:xfrm>
            <a:off x="457200" y="2034762"/>
            <a:ext cx="7333013" cy="3178505"/>
          </a:xfrm>
        </p:spPr>
        <p:txBody>
          <a:bodyPr/>
          <a:lstStyle/>
          <a:p>
            <a:pPr marL="285750" indent="-285750">
              <a:buFont typeface="Arial" pitchFamily="34" charset="0"/>
              <a:buChar char="•"/>
            </a:pPr>
            <a:r>
              <a:rPr lang="en-GB" sz="2000" dirty="0"/>
              <a:t>Recycling existing workforce</a:t>
            </a:r>
          </a:p>
          <a:p>
            <a:pPr marL="285750" indent="-285750">
              <a:buFont typeface="Arial" pitchFamily="34" charset="0"/>
              <a:buChar char="•"/>
            </a:pPr>
            <a:endParaRPr lang="en-GB" sz="2000" dirty="0"/>
          </a:p>
          <a:p>
            <a:pPr marL="285750" indent="-285750">
              <a:buFont typeface="Arial" pitchFamily="34" charset="0"/>
              <a:buChar char="•"/>
            </a:pPr>
            <a:r>
              <a:rPr lang="en-GB" sz="2000" dirty="0"/>
              <a:t>Poaching from each other</a:t>
            </a:r>
          </a:p>
          <a:p>
            <a:pPr marL="285750" indent="-285750">
              <a:buFont typeface="Arial" pitchFamily="34" charset="0"/>
              <a:buChar char="•"/>
            </a:pPr>
            <a:endParaRPr lang="en-GB" sz="2000" dirty="0"/>
          </a:p>
          <a:p>
            <a:pPr marL="285750" indent="-285750">
              <a:buFont typeface="Arial" pitchFamily="34" charset="0"/>
              <a:buChar char="•"/>
            </a:pPr>
            <a:r>
              <a:rPr lang="en-GB" sz="2000" dirty="0"/>
              <a:t>There is no GP nurse workforce pipeline</a:t>
            </a:r>
          </a:p>
          <a:p>
            <a:pPr marL="285750" indent="-285750">
              <a:buFont typeface="Arial" pitchFamily="34" charset="0"/>
              <a:buChar char="•"/>
            </a:pPr>
            <a:endParaRPr lang="en-GB" sz="2000" dirty="0"/>
          </a:p>
          <a:p>
            <a:pPr marL="285750" indent="-285750">
              <a:buFont typeface="Arial" pitchFamily="34" charset="0"/>
              <a:buChar char="•"/>
            </a:pPr>
            <a:r>
              <a:rPr lang="en-GB" sz="2000" dirty="0"/>
              <a:t>Houston we have a problem!!</a:t>
            </a:r>
          </a:p>
          <a:p>
            <a:pPr marL="0" indent="0">
              <a:buNone/>
            </a:pPr>
            <a:endParaRPr lang="en-GB" sz="2000" dirty="0"/>
          </a:p>
        </p:txBody>
      </p:sp>
    </p:spTree>
    <p:extLst>
      <p:ext uri="{BB962C8B-B14F-4D97-AF65-F5344CB8AC3E}">
        <p14:creationId xmlns:p14="http://schemas.microsoft.com/office/powerpoint/2010/main" val="426951106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200" dirty="0" smtClean="0">
                <a:solidFill>
                  <a:schemeClr val="tx1"/>
                </a:solidFill>
              </a:rPr>
              <a:t>Training </a:t>
            </a:r>
            <a:r>
              <a:rPr lang="en-US" sz="1200" dirty="0" err="1" smtClean="0">
                <a:solidFill>
                  <a:schemeClr val="tx1"/>
                </a:solidFill>
              </a:rPr>
              <a:t>hubs,</a:t>
            </a:r>
            <a:r>
              <a:rPr lang="en-US" sz="2400" dirty="0" err="1" smtClean="0">
                <a:solidFill>
                  <a:schemeClr val="tx1"/>
                </a:solidFill>
              </a:rPr>
              <a:t>Training</a:t>
            </a:r>
            <a:r>
              <a:rPr lang="en-US" sz="2400" dirty="0" smtClean="0">
                <a:solidFill>
                  <a:schemeClr val="tx1"/>
                </a:solidFill>
              </a:rPr>
              <a:t> Hubs, </a:t>
            </a:r>
            <a:r>
              <a:rPr lang="en-US" sz="3600" dirty="0" smtClean="0">
                <a:solidFill>
                  <a:schemeClr val="tx1"/>
                </a:solidFill>
              </a:rPr>
              <a:t>Training Hubs</a:t>
            </a:r>
            <a:br>
              <a:rPr lang="en-US" sz="3600" dirty="0" smtClean="0">
                <a:solidFill>
                  <a:schemeClr val="tx1"/>
                </a:solidFill>
              </a:rPr>
            </a:br>
            <a:r>
              <a:rPr lang="en-US" sz="3600" dirty="0" smtClean="0">
                <a:solidFill>
                  <a:schemeClr val="tx1"/>
                </a:solidFill>
              </a:rPr>
              <a:t/>
            </a:r>
            <a:br>
              <a:rPr lang="en-US" sz="3600" dirty="0" smtClean="0">
                <a:solidFill>
                  <a:schemeClr val="tx1"/>
                </a:solidFill>
              </a:rPr>
            </a:br>
            <a:r>
              <a:rPr lang="en-US" sz="2400" dirty="0" smtClean="0">
                <a:solidFill>
                  <a:schemeClr val="tx1"/>
                </a:solidFill>
              </a:rPr>
              <a:t>Point 3 of 10 point plan:</a:t>
            </a:r>
            <a:br>
              <a:rPr lang="en-US" sz="2400" dirty="0" smtClean="0">
                <a:solidFill>
                  <a:schemeClr val="tx1"/>
                </a:solidFill>
              </a:rPr>
            </a:br>
            <a:r>
              <a:rPr lang="en-US" sz="2400" dirty="0" smtClean="0">
                <a:solidFill>
                  <a:schemeClr val="tx1"/>
                </a:solidFill>
              </a:rPr>
              <a:t>“NHS England will invest in the development of training hubs, where groups of practices can offer </a:t>
            </a:r>
            <a:r>
              <a:rPr lang="en-US" sz="2400" dirty="0" err="1" smtClean="0">
                <a:solidFill>
                  <a:schemeClr val="tx1"/>
                </a:solidFill>
              </a:rPr>
              <a:t>interprofessional</a:t>
            </a:r>
            <a:r>
              <a:rPr lang="en-US" sz="2400" dirty="0" smtClean="0">
                <a:solidFill>
                  <a:schemeClr val="tx1"/>
                </a:solidFill>
              </a:rPr>
              <a:t> training to primary care staff, extending the skills base within general practice and developing a workforce that can meet the challenge of new ways of working”</a:t>
            </a:r>
            <a:endParaRPr lang="en-US" sz="1200" dirty="0">
              <a:solidFill>
                <a:schemeClr val="tx1"/>
              </a:solidFill>
            </a:endParaRPr>
          </a:p>
        </p:txBody>
      </p:sp>
    </p:spTree>
    <p:extLst>
      <p:ext uri="{BB962C8B-B14F-4D97-AF65-F5344CB8AC3E}">
        <p14:creationId xmlns:p14="http://schemas.microsoft.com/office/powerpoint/2010/main" val="2617326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7584" y="1124744"/>
            <a:ext cx="7488832" cy="1200329"/>
          </a:xfrm>
          <a:prstGeom prst="rect">
            <a:avLst/>
          </a:prstGeom>
          <a:noFill/>
        </p:spPr>
        <p:txBody>
          <a:bodyPr wrap="square" rtlCol="0">
            <a:spAutoFit/>
          </a:bodyPr>
          <a:lstStyle/>
          <a:p>
            <a:pPr algn="ctr"/>
            <a:r>
              <a:rPr lang="en-GB" sz="3600" dirty="0" smtClean="0">
                <a:solidFill>
                  <a:schemeClr val="tx2">
                    <a:lumMod val="60000"/>
                    <a:lumOff val="40000"/>
                  </a:schemeClr>
                </a:solidFill>
              </a:rPr>
              <a:t>The Advanced Training Practice Scheme</a:t>
            </a:r>
            <a:endParaRPr lang="en-GB" sz="3600" dirty="0">
              <a:solidFill>
                <a:schemeClr val="tx2">
                  <a:lumMod val="60000"/>
                  <a:lumOff val="40000"/>
                </a:schemeClr>
              </a:solidFill>
            </a:endParaRPr>
          </a:p>
        </p:txBody>
      </p:sp>
      <p:sp>
        <p:nvSpPr>
          <p:cNvPr id="4" name="TextBox 3"/>
          <p:cNvSpPr txBox="1"/>
          <p:nvPr/>
        </p:nvSpPr>
        <p:spPr>
          <a:xfrm>
            <a:off x="882985" y="2276872"/>
            <a:ext cx="7632848" cy="2739211"/>
          </a:xfrm>
          <a:prstGeom prst="rect">
            <a:avLst/>
          </a:prstGeom>
          <a:noFill/>
        </p:spPr>
        <p:txBody>
          <a:bodyPr wrap="square" rtlCol="0">
            <a:spAutoFit/>
          </a:bodyPr>
          <a:lstStyle/>
          <a:p>
            <a:pPr algn="ctr"/>
            <a:endParaRPr lang="en-GB" sz="3600" dirty="0" smtClean="0"/>
          </a:p>
          <a:p>
            <a:pPr algn="ctr"/>
            <a:r>
              <a:rPr lang="en-GB" sz="3600" dirty="0" smtClean="0"/>
              <a:t>“Grow your own”</a:t>
            </a:r>
          </a:p>
          <a:p>
            <a:endParaRPr lang="en-GB" sz="2800" dirty="0"/>
          </a:p>
          <a:p>
            <a:pPr algn="ctr"/>
            <a:r>
              <a:rPr lang="en-GB" sz="3600" dirty="0" smtClean="0"/>
              <a:t>From Idea to Industrialisation to Normalisation</a:t>
            </a:r>
            <a:endParaRPr lang="en-GB" sz="3600" dirty="0"/>
          </a:p>
        </p:txBody>
      </p:sp>
    </p:spTree>
    <p:extLst>
      <p:ext uri="{BB962C8B-B14F-4D97-AF65-F5344CB8AC3E}">
        <p14:creationId xmlns:p14="http://schemas.microsoft.com/office/powerpoint/2010/main" val="128178976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smtClean="0"/>
              <a:t>The ATP Model</a:t>
            </a:r>
            <a:r>
              <a:rPr lang="en-GB" dirty="0"/>
              <a:t/>
            </a:r>
            <a:br>
              <a:rPr lang="en-GB" dirty="0"/>
            </a:br>
            <a:endParaRPr lang="en-GB" dirty="0"/>
          </a:p>
        </p:txBody>
      </p:sp>
      <p:sp>
        <p:nvSpPr>
          <p:cNvPr id="7" name="Footer Placeholder 16"/>
          <p:cNvSpPr txBox="1">
            <a:spLocks/>
          </p:cNvSpPr>
          <p:nvPr/>
        </p:nvSpPr>
        <p:spPr>
          <a:xfrm>
            <a:off x="340057" y="6414718"/>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smtClean="0"/>
              <a:t>@</a:t>
            </a:r>
            <a:r>
              <a:rPr lang="en-GB" sz="1300" b="1" dirty="0" err="1" smtClean="0"/>
              <a:t>NHS_HealthEdEng</a:t>
            </a:r>
            <a:r>
              <a:rPr lang="en-GB" sz="1300" b="1" dirty="0" smtClean="0"/>
              <a:t>      #ATPS</a:t>
            </a:r>
          </a:p>
        </p:txBody>
      </p:sp>
      <p:sp>
        <p:nvSpPr>
          <p:cNvPr id="8" name="Text Placeholder 5"/>
          <p:cNvSpPr>
            <a:spLocks noGrp="1"/>
          </p:cNvSpPr>
          <p:nvPr>
            <p:ph type="body" sz="quarter" idx="13"/>
          </p:nvPr>
        </p:nvSpPr>
        <p:spPr>
          <a:xfrm>
            <a:off x="457200" y="1732807"/>
            <a:ext cx="8211787" cy="3570391"/>
          </a:xfrm>
        </p:spPr>
        <p:txBody>
          <a:bodyPr/>
          <a:lstStyle/>
          <a:p>
            <a:pPr marL="0" indent="0" algn="just">
              <a:buNone/>
            </a:pPr>
            <a:r>
              <a:rPr lang="en-GB" sz="2800" b="1" dirty="0" smtClean="0">
                <a:solidFill>
                  <a:srgbClr val="003893"/>
                </a:solidFill>
              </a:rPr>
              <a:t>Goal: </a:t>
            </a:r>
            <a:r>
              <a:rPr lang="en-GB" sz="2000" b="1" dirty="0" smtClean="0">
                <a:solidFill>
                  <a:srgbClr val="003893"/>
                </a:solidFill>
              </a:rPr>
              <a:t>Every </a:t>
            </a:r>
            <a:r>
              <a:rPr lang="en-GB" sz="2000" b="1" dirty="0">
                <a:solidFill>
                  <a:srgbClr val="003893"/>
                </a:solidFill>
              </a:rPr>
              <a:t>u/g student nurse to have a substantive placement in General </a:t>
            </a:r>
            <a:r>
              <a:rPr lang="en-GB" sz="2000" b="1" dirty="0" smtClean="0">
                <a:solidFill>
                  <a:srgbClr val="003893"/>
                </a:solidFill>
              </a:rPr>
              <a:t>Practice</a:t>
            </a:r>
          </a:p>
          <a:p>
            <a:pPr marL="0" indent="0" algn="just">
              <a:buNone/>
            </a:pPr>
            <a:endParaRPr lang="en-GB" sz="2000" b="1" dirty="0">
              <a:solidFill>
                <a:srgbClr val="003893"/>
              </a:solidFill>
            </a:endParaRPr>
          </a:p>
          <a:p>
            <a:pPr marL="285750" indent="-285750">
              <a:buFont typeface="Arial" pitchFamily="34" charset="0"/>
              <a:buChar char="•"/>
            </a:pPr>
            <a:r>
              <a:rPr lang="en-GB" sz="1800" dirty="0" smtClean="0"/>
              <a:t>8 </a:t>
            </a:r>
            <a:r>
              <a:rPr lang="en-GB" sz="1800" dirty="0"/>
              <a:t>h</a:t>
            </a:r>
            <a:r>
              <a:rPr lang="en-GB" sz="1800" dirty="0" smtClean="0"/>
              <a:t>ub practices </a:t>
            </a:r>
            <a:r>
              <a:rPr lang="en-GB" sz="1800" dirty="0"/>
              <a:t>set up providing regional </a:t>
            </a:r>
            <a:r>
              <a:rPr lang="en-GB" sz="1800" dirty="0" smtClean="0"/>
              <a:t>coverage</a:t>
            </a:r>
            <a:endParaRPr lang="en-GB" sz="1800" dirty="0"/>
          </a:p>
          <a:p>
            <a:pPr marL="285750" indent="-285750">
              <a:buFont typeface="Arial" pitchFamily="34" charset="0"/>
              <a:buChar char="•"/>
            </a:pPr>
            <a:r>
              <a:rPr lang="en-GB" sz="1800" dirty="0"/>
              <a:t>Each </a:t>
            </a:r>
            <a:r>
              <a:rPr lang="en-GB" sz="1800" dirty="0" smtClean="0"/>
              <a:t>hub </a:t>
            </a:r>
            <a:r>
              <a:rPr lang="en-GB" sz="1800" dirty="0"/>
              <a:t>recruits a network of spoke practices (similar to VTS model</a:t>
            </a:r>
            <a:r>
              <a:rPr lang="en-GB" sz="1800" dirty="0" smtClean="0"/>
              <a:t>)</a:t>
            </a:r>
            <a:endParaRPr lang="en-GB" sz="1800" dirty="0"/>
          </a:p>
          <a:p>
            <a:pPr marL="285750" indent="-285750">
              <a:buFont typeface="Arial" pitchFamily="34" charset="0"/>
              <a:buChar char="•"/>
            </a:pPr>
            <a:r>
              <a:rPr lang="en-GB" sz="1800" dirty="0"/>
              <a:t>Hub patch to be 20+ </a:t>
            </a:r>
            <a:r>
              <a:rPr lang="en-GB" sz="1800" dirty="0" smtClean="0"/>
              <a:t>practices</a:t>
            </a:r>
            <a:endParaRPr lang="en-GB" sz="1800" dirty="0"/>
          </a:p>
          <a:p>
            <a:pPr marL="285750" indent="-285750">
              <a:buFont typeface="Arial" pitchFamily="34" charset="0"/>
              <a:buChar char="•"/>
            </a:pPr>
            <a:r>
              <a:rPr lang="en-GB" sz="1800" dirty="0"/>
              <a:t>Admin funding from Health Education </a:t>
            </a:r>
            <a:r>
              <a:rPr lang="en-GB" sz="1800" dirty="0" smtClean="0"/>
              <a:t>England working across Yorkshire and the Humber </a:t>
            </a:r>
            <a:r>
              <a:rPr lang="en-GB" sz="1800" dirty="0"/>
              <a:t>and tariff payments to practices taking student </a:t>
            </a:r>
            <a:r>
              <a:rPr lang="en-GB" sz="1800" dirty="0" smtClean="0"/>
              <a:t>nurses</a:t>
            </a:r>
            <a:endParaRPr lang="en-GB" sz="1800" dirty="0"/>
          </a:p>
          <a:p>
            <a:pPr marL="285750" indent="-285750">
              <a:buFont typeface="Arial" pitchFamily="34" charset="0"/>
              <a:buChar char="•"/>
            </a:pPr>
            <a:r>
              <a:rPr lang="en-GB" sz="1800" dirty="0"/>
              <a:t>All placements minimum of 6 weeks</a:t>
            </a:r>
          </a:p>
          <a:p>
            <a:pPr marL="0" indent="0" algn="just">
              <a:buNone/>
            </a:pPr>
            <a:endParaRPr lang="en-GB" sz="2000" dirty="0"/>
          </a:p>
        </p:txBody>
      </p:sp>
    </p:spTree>
    <p:extLst>
      <p:ext uri="{BB962C8B-B14F-4D97-AF65-F5344CB8AC3E}">
        <p14:creationId xmlns:p14="http://schemas.microsoft.com/office/powerpoint/2010/main" val="139729985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smtClean="0"/>
              <a:t>Where are we now?</a:t>
            </a:r>
            <a:r>
              <a:rPr lang="en-GB" dirty="0"/>
              <a:t/>
            </a:r>
            <a:br>
              <a:rPr lang="en-GB" dirty="0"/>
            </a:br>
            <a:endParaRPr lang="en-GB" dirty="0"/>
          </a:p>
        </p:txBody>
      </p:sp>
      <p:sp>
        <p:nvSpPr>
          <p:cNvPr id="7" name="Footer Placeholder 16"/>
          <p:cNvSpPr txBox="1">
            <a:spLocks/>
          </p:cNvSpPr>
          <p:nvPr/>
        </p:nvSpPr>
        <p:spPr>
          <a:xfrm>
            <a:off x="340057" y="6414718"/>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smtClean="0"/>
              <a:t>@</a:t>
            </a:r>
            <a:r>
              <a:rPr lang="en-GB" sz="1300" b="1" dirty="0" err="1" smtClean="0"/>
              <a:t>NHS_HealthEdEng</a:t>
            </a:r>
            <a:r>
              <a:rPr lang="en-GB" sz="1300" b="1" dirty="0" smtClean="0"/>
              <a:t>      #ATPS</a:t>
            </a:r>
          </a:p>
        </p:txBody>
      </p:sp>
      <p:sp>
        <p:nvSpPr>
          <p:cNvPr id="8" name="Text Placeholder 5"/>
          <p:cNvSpPr>
            <a:spLocks noGrp="1"/>
          </p:cNvSpPr>
          <p:nvPr>
            <p:ph type="body" sz="quarter" idx="13"/>
          </p:nvPr>
        </p:nvSpPr>
        <p:spPr>
          <a:xfrm>
            <a:off x="457200" y="2034762"/>
            <a:ext cx="7333013" cy="3178505"/>
          </a:xfrm>
        </p:spPr>
        <p:txBody>
          <a:bodyPr/>
          <a:lstStyle/>
          <a:p>
            <a:pPr marL="285750" indent="-285750">
              <a:buFont typeface="Arial" pitchFamily="34" charset="0"/>
              <a:buChar char="•"/>
            </a:pPr>
            <a:r>
              <a:rPr lang="en-GB" sz="2000" dirty="0" smtClean="0"/>
              <a:t>163 practices </a:t>
            </a:r>
            <a:r>
              <a:rPr lang="en-GB" sz="2000" dirty="0"/>
              <a:t>involved to date </a:t>
            </a:r>
            <a:r>
              <a:rPr lang="en-GB" sz="2000" dirty="0" smtClean="0"/>
              <a:t>( over 20</a:t>
            </a:r>
            <a:r>
              <a:rPr lang="en-GB" sz="2000" dirty="0"/>
              <a:t>% of all practices in region and growing)</a:t>
            </a:r>
          </a:p>
          <a:p>
            <a:pPr marL="285750" indent="-285750">
              <a:buFont typeface="Arial" pitchFamily="34" charset="0"/>
              <a:buChar char="•"/>
            </a:pPr>
            <a:endParaRPr lang="en-GB" sz="2000" dirty="0"/>
          </a:p>
          <a:p>
            <a:pPr marL="285750" indent="-285750">
              <a:buFont typeface="Arial" pitchFamily="34" charset="0"/>
              <a:buChar char="•"/>
            </a:pPr>
            <a:r>
              <a:rPr lang="en-GB" sz="2000" dirty="0"/>
              <a:t>Over 350 nurse placements 2015/2016</a:t>
            </a:r>
          </a:p>
          <a:p>
            <a:pPr marL="285750" indent="-285750">
              <a:buFont typeface="Arial" pitchFamily="34" charset="0"/>
              <a:buChar char="•"/>
            </a:pPr>
            <a:endParaRPr lang="en-GB" sz="2000" dirty="0"/>
          </a:p>
          <a:p>
            <a:pPr marL="285750" indent="-285750">
              <a:buFont typeface="Arial" pitchFamily="34" charset="0"/>
              <a:buChar char="•"/>
            </a:pPr>
            <a:r>
              <a:rPr lang="en-GB" sz="2000" dirty="0"/>
              <a:t>Superb student and mentor evaluations</a:t>
            </a:r>
          </a:p>
          <a:p>
            <a:pPr marL="285750" indent="-285750">
              <a:buFont typeface="Arial" pitchFamily="34" charset="0"/>
              <a:buChar char="•"/>
            </a:pPr>
            <a:endParaRPr lang="en-GB" sz="2000" dirty="0"/>
          </a:p>
          <a:p>
            <a:pPr marL="285750" indent="-285750">
              <a:buFont typeface="Arial" pitchFamily="34" charset="0"/>
              <a:buChar char="•"/>
            </a:pPr>
            <a:r>
              <a:rPr lang="en-GB" sz="2000" dirty="0"/>
              <a:t>Strong network with quarterly steering groups and bi-annual workshops growing GPN educational and leadership </a:t>
            </a:r>
            <a:r>
              <a:rPr lang="en-GB" sz="2000" dirty="0" smtClean="0"/>
              <a:t>talent</a:t>
            </a:r>
          </a:p>
          <a:p>
            <a:pPr marL="285750" indent="-285750">
              <a:buFont typeface="Arial" pitchFamily="34" charset="0"/>
              <a:buChar char="•"/>
            </a:pPr>
            <a:endParaRPr lang="en-GB" sz="2000" dirty="0" smtClean="0"/>
          </a:p>
          <a:p>
            <a:pPr marL="285750" indent="-285750">
              <a:buFont typeface="Arial" pitchFamily="34" charset="0"/>
              <a:buChar char="•"/>
            </a:pPr>
            <a:r>
              <a:rPr lang="en-GB" sz="2000" dirty="0" smtClean="0"/>
              <a:t>After sales service-the dating agency</a:t>
            </a:r>
            <a:endParaRPr lang="en-GB" sz="2000" dirty="0"/>
          </a:p>
          <a:p>
            <a:pPr marL="0" indent="0">
              <a:buNone/>
            </a:pPr>
            <a:endParaRPr lang="en-GB" sz="2000" dirty="0"/>
          </a:p>
        </p:txBody>
      </p:sp>
    </p:spTree>
    <p:extLst>
      <p:ext uri="{BB962C8B-B14F-4D97-AF65-F5344CB8AC3E}">
        <p14:creationId xmlns:p14="http://schemas.microsoft.com/office/powerpoint/2010/main" val="383744809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7584" y="404664"/>
            <a:ext cx="4968552" cy="584775"/>
          </a:xfrm>
          <a:prstGeom prst="rect">
            <a:avLst/>
          </a:prstGeom>
          <a:noFill/>
        </p:spPr>
        <p:txBody>
          <a:bodyPr wrap="square" rtlCol="0">
            <a:spAutoFit/>
          </a:bodyPr>
          <a:lstStyle/>
          <a:p>
            <a:r>
              <a:rPr lang="en-GB" sz="3200" dirty="0" smtClean="0">
                <a:solidFill>
                  <a:schemeClr val="tx2">
                    <a:lumMod val="60000"/>
                    <a:lumOff val="40000"/>
                  </a:schemeClr>
                </a:solidFill>
              </a:rPr>
              <a:t>Key Achievements</a:t>
            </a:r>
            <a:endParaRPr lang="en-GB" sz="3200" dirty="0">
              <a:solidFill>
                <a:schemeClr val="tx2">
                  <a:lumMod val="60000"/>
                  <a:lumOff val="40000"/>
                </a:schemeClr>
              </a:solidFill>
            </a:endParaRPr>
          </a:p>
        </p:txBody>
      </p:sp>
      <p:sp>
        <p:nvSpPr>
          <p:cNvPr id="4" name="TextBox 3"/>
          <p:cNvSpPr txBox="1"/>
          <p:nvPr/>
        </p:nvSpPr>
        <p:spPr>
          <a:xfrm>
            <a:off x="827584" y="989439"/>
            <a:ext cx="7488832" cy="6001642"/>
          </a:xfrm>
          <a:prstGeom prst="rect">
            <a:avLst/>
          </a:prstGeom>
          <a:noFill/>
        </p:spPr>
        <p:txBody>
          <a:bodyPr wrap="square" rtlCol="0">
            <a:spAutoFit/>
          </a:bodyPr>
          <a:lstStyle/>
          <a:p>
            <a:pPr marL="285750" indent="-285750">
              <a:buFont typeface="Arial" pitchFamily="34" charset="0"/>
              <a:buChar char="•"/>
            </a:pPr>
            <a:r>
              <a:rPr lang="en-GB" sz="2400" dirty="0" smtClean="0"/>
              <a:t>Sustainable model capable of national roll-out with a Regional footprint</a:t>
            </a:r>
            <a:endParaRPr lang="en-GB" sz="2400" dirty="0"/>
          </a:p>
          <a:p>
            <a:pPr marL="285750" indent="-285750">
              <a:buFont typeface="Arial" pitchFamily="34" charset="0"/>
              <a:buChar char="•"/>
            </a:pPr>
            <a:r>
              <a:rPr lang="en-GB" sz="2400" dirty="0" smtClean="0"/>
              <a:t>Cultural Shift – dispelled the myth that new practice nurses need post qualification secondary care experience-they don’t!</a:t>
            </a:r>
            <a:endParaRPr lang="en-GB" sz="2400" dirty="0"/>
          </a:p>
          <a:p>
            <a:pPr marL="285750" indent="-285750">
              <a:buFont typeface="Arial" pitchFamily="34" charset="0"/>
              <a:buChar char="•"/>
            </a:pPr>
            <a:r>
              <a:rPr lang="en-GB" sz="2400" dirty="0" smtClean="0"/>
              <a:t>Massive career choice sea change-32% pre-post to 91% after would consider GPN career</a:t>
            </a:r>
          </a:p>
          <a:p>
            <a:pPr marL="285750" indent="-285750">
              <a:buFont typeface="Arial" pitchFamily="34" charset="0"/>
              <a:buChar char="•"/>
            </a:pPr>
            <a:r>
              <a:rPr lang="en-GB" sz="2400" dirty="0" smtClean="0"/>
              <a:t>Value added holistic care experience for nurses pursuing acute sector careers</a:t>
            </a:r>
            <a:endParaRPr lang="en-GB" sz="2400" dirty="0"/>
          </a:p>
          <a:p>
            <a:pPr marL="285750" indent="-285750">
              <a:buFont typeface="Arial" pitchFamily="34" charset="0"/>
              <a:buChar char="•"/>
            </a:pPr>
            <a:r>
              <a:rPr lang="en-GB" sz="2400" dirty="0" smtClean="0"/>
              <a:t>Conversion rate – increasing numbers of nurses taking GPN posts straight from qualification. </a:t>
            </a:r>
            <a:endParaRPr lang="en-GB" sz="2400" dirty="0"/>
          </a:p>
          <a:p>
            <a:pPr marL="285750" indent="-285750">
              <a:buFont typeface="Arial" pitchFamily="34" charset="0"/>
              <a:buChar char="•"/>
            </a:pPr>
            <a:r>
              <a:rPr lang="en-GB" sz="2400" dirty="0" smtClean="0"/>
              <a:t>HSJ Award – National Winner Workforce Category 2014</a:t>
            </a:r>
          </a:p>
          <a:p>
            <a:pPr marL="285750" indent="-285750">
              <a:buFont typeface="Arial" pitchFamily="34" charset="0"/>
              <a:buChar char="•"/>
            </a:pPr>
            <a:r>
              <a:rPr lang="en-GB" sz="2400" dirty="0" smtClean="0"/>
              <a:t>Identifying and promoting GPN educators and leaders</a:t>
            </a:r>
          </a:p>
          <a:p>
            <a:pPr marL="285750" indent="-285750">
              <a:buFont typeface="Arial" pitchFamily="34" charset="0"/>
              <a:buChar char="•"/>
            </a:pPr>
            <a:endParaRPr lang="en-GB" sz="2400" dirty="0"/>
          </a:p>
        </p:txBody>
      </p:sp>
    </p:spTree>
    <p:extLst>
      <p:ext uri="{BB962C8B-B14F-4D97-AF65-F5344CB8AC3E}">
        <p14:creationId xmlns:p14="http://schemas.microsoft.com/office/powerpoint/2010/main" val="208091725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smtClean="0"/>
              <a:t>Developments</a:t>
            </a:r>
            <a:r>
              <a:rPr lang="en-GB" dirty="0"/>
              <a:t/>
            </a:r>
            <a:br>
              <a:rPr lang="en-GB" dirty="0"/>
            </a:br>
            <a:endParaRPr lang="en-GB" dirty="0"/>
          </a:p>
        </p:txBody>
      </p:sp>
      <p:sp>
        <p:nvSpPr>
          <p:cNvPr id="7" name="Footer Placeholder 16"/>
          <p:cNvSpPr txBox="1">
            <a:spLocks/>
          </p:cNvSpPr>
          <p:nvPr/>
        </p:nvSpPr>
        <p:spPr>
          <a:xfrm>
            <a:off x="340057" y="6414718"/>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smtClean="0"/>
              <a:t>@</a:t>
            </a:r>
            <a:r>
              <a:rPr lang="en-GB" sz="1300" b="1" dirty="0" err="1" smtClean="0"/>
              <a:t>NHS_HealthEdEng</a:t>
            </a:r>
            <a:r>
              <a:rPr lang="en-GB" sz="1300" b="1" dirty="0" smtClean="0"/>
              <a:t>      #ATPS</a:t>
            </a:r>
          </a:p>
        </p:txBody>
      </p:sp>
      <p:sp>
        <p:nvSpPr>
          <p:cNvPr id="8" name="Text Placeholder 5"/>
          <p:cNvSpPr>
            <a:spLocks noGrp="1"/>
          </p:cNvSpPr>
          <p:nvPr>
            <p:ph type="body" sz="quarter" idx="13"/>
          </p:nvPr>
        </p:nvSpPr>
        <p:spPr>
          <a:xfrm>
            <a:off x="457200" y="2034762"/>
            <a:ext cx="7333013" cy="3178505"/>
          </a:xfrm>
        </p:spPr>
        <p:txBody>
          <a:bodyPr/>
          <a:lstStyle/>
          <a:p>
            <a:pPr marL="285750" indent="-285750"/>
            <a:r>
              <a:rPr lang="en-US" sz="2000" dirty="0"/>
              <a:t>HCA </a:t>
            </a:r>
            <a:r>
              <a:rPr lang="en-US" sz="2000" dirty="0" smtClean="0"/>
              <a:t>apprenticeship </a:t>
            </a:r>
            <a:r>
              <a:rPr lang="en-US" sz="2000" dirty="0"/>
              <a:t>i</a:t>
            </a:r>
            <a:r>
              <a:rPr lang="en-US" sz="2000" dirty="0" smtClean="0"/>
              <a:t>ncentive </a:t>
            </a:r>
            <a:r>
              <a:rPr lang="en-US" sz="2000" dirty="0"/>
              <a:t>s</a:t>
            </a:r>
            <a:r>
              <a:rPr lang="en-US" sz="2000" dirty="0" smtClean="0"/>
              <a:t>cheme - 70+ </a:t>
            </a:r>
            <a:r>
              <a:rPr lang="en-US" sz="2000" dirty="0"/>
              <a:t>entrants this year with capacity for additional </a:t>
            </a:r>
            <a:r>
              <a:rPr lang="en-US" sz="2000" dirty="0" smtClean="0"/>
              <a:t>up to 100 </a:t>
            </a:r>
            <a:r>
              <a:rPr lang="en-US" sz="2000" dirty="0"/>
              <a:t>places in </a:t>
            </a:r>
            <a:r>
              <a:rPr lang="en-US" sz="2000" dirty="0" smtClean="0"/>
              <a:t>2016/17</a:t>
            </a:r>
          </a:p>
          <a:p>
            <a:pPr marL="285750" indent="-285750"/>
            <a:endParaRPr lang="en-US" sz="2000" dirty="0"/>
          </a:p>
          <a:p>
            <a:pPr marL="285750" indent="-285750"/>
            <a:r>
              <a:rPr lang="en-US" sz="2000" dirty="0"/>
              <a:t>Launch of </a:t>
            </a:r>
            <a:r>
              <a:rPr lang="en-US" sz="2000" dirty="0" smtClean="0"/>
              <a:t>GPN Ready Scheme </a:t>
            </a:r>
            <a:r>
              <a:rPr lang="en-US" sz="2000" dirty="0"/>
              <a:t>for new entrants to </a:t>
            </a:r>
            <a:r>
              <a:rPr lang="en-US" sz="2000" dirty="0" smtClean="0"/>
              <a:t>general </a:t>
            </a:r>
            <a:r>
              <a:rPr lang="en-US" sz="2000" dirty="0"/>
              <a:t>p</a:t>
            </a:r>
            <a:r>
              <a:rPr lang="en-US" sz="2000" dirty="0" smtClean="0"/>
              <a:t>ractice </a:t>
            </a:r>
            <a:r>
              <a:rPr lang="en-US" sz="2000" dirty="0"/>
              <a:t>with 50 places linked to Year 2 mentor </a:t>
            </a:r>
            <a:r>
              <a:rPr lang="en-US" sz="2000" dirty="0" smtClean="0"/>
              <a:t>training</a:t>
            </a:r>
          </a:p>
          <a:p>
            <a:pPr marL="285750" indent="-285750"/>
            <a:endParaRPr lang="en-US" sz="2000" dirty="0"/>
          </a:p>
          <a:p>
            <a:pPr marL="285750" indent="-285750"/>
            <a:r>
              <a:rPr lang="en-US" sz="2000" dirty="0"/>
              <a:t>Introducing additional short student placements (less than 6 weeks) at request of HEI’s-for evaluation</a:t>
            </a:r>
          </a:p>
          <a:p>
            <a:pPr marL="0" indent="0">
              <a:buNone/>
            </a:pPr>
            <a:endParaRPr lang="en-GB" sz="2000" dirty="0"/>
          </a:p>
        </p:txBody>
      </p:sp>
    </p:spTree>
    <p:extLst>
      <p:ext uri="{BB962C8B-B14F-4D97-AF65-F5344CB8AC3E}">
        <p14:creationId xmlns:p14="http://schemas.microsoft.com/office/powerpoint/2010/main" val="168971636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Big Challenges  </a:t>
            </a:r>
            <a:r>
              <a:rPr lang="en-US" sz="1200" dirty="0" smtClean="0">
                <a:solidFill>
                  <a:schemeClr val="tx1"/>
                </a:solidFill>
              </a:rPr>
              <a:t>I know I have font issues!</a:t>
            </a:r>
            <a:endParaRPr lang="en-US" dirty="0">
              <a:solidFill>
                <a:schemeClr val="tx1"/>
              </a:solidFill>
            </a:endParaRPr>
          </a:p>
        </p:txBody>
      </p:sp>
      <p:sp>
        <p:nvSpPr>
          <p:cNvPr id="3" name="TextBox 2"/>
          <p:cNvSpPr txBox="1"/>
          <p:nvPr/>
        </p:nvSpPr>
        <p:spPr>
          <a:xfrm>
            <a:off x="722312" y="2362200"/>
            <a:ext cx="8242175" cy="3539431"/>
          </a:xfrm>
          <a:prstGeom prst="rect">
            <a:avLst/>
          </a:prstGeom>
          <a:noFill/>
        </p:spPr>
        <p:txBody>
          <a:bodyPr wrap="square" rtlCol="0">
            <a:spAutoFit/>
          </a:bodyPr>
          <a:lstStyle/>
          <a:p>
            <a:pPr marL="457200" indent="-457200">
              <a:buFont typeface="Arial"/>
              <a:buChar char="•"/>
            </a:pPr>
            <a:r>
              <a:rPr lang="en-US" sz="2800" dirty="0" smtClean="0"/>
              <a:t>Increasing numbers of nurse mentors and especially sign off mentors</a:t>
            </a:r>
          </a:p>
          <a:p>
            <a:pPr marL="457200" indent="-457200">
              <a:buFont typeface="Arial"/>
              <a:buChar char="•"/>
            </a:pPr>
            <a:r>
              <a:rPr lang="en-US" sz="2800" dirty="0" smtClean="0"/>
              <a:t>GP Engagement</a:t>
            </a:r>
          </a:p>
          <a:p>
            <a:pPr marL="457200" indent="-457200">
              <a:buFont typeface="Arial"/>
              <a:buChar char="•"/>
            </a:pPr>
            <a:r>
              <a:rPr lang="en-US" sz="2800" dirty="0" smtClean="0"/>
              <a:t>CCG engagement</a:t>
            </a:r>
          </a:p>
          <a:p>
            <a:pPr marL="457200" indent="-457200">
              <a:buFont typeface="Arial"/>
              <a:buChar char="•"/>
            </a:pPr>
            <a:r>
              <a:rPr lang="en-US" sz="2800" dirty="0" smtClean="0"/>
              <a:t>Joining up the dots-set up 3 Workforce groups across the region</a:t>
            </a:r>
          </a:p>
          <a:p>
            <a:pPr marL="457200" indent="-457200">
              <a:buFont typeface="Arial"/>
              <a:buChar char="•"/>
            </a:pPr>
            <a:r>
              <a:rPr lang="en-US" sz="2800" dirty="0" smtClean="0"/>
              <a:t>Workforce Roadshows to promote hub visibility and local engagement in Workforce Matters</a:t>
            </a:r>
            <a:endParaRPr lang="en-US" sz="2800" dirty="0"/>
          </a:p>
        </p:txBody>
      </p:sp>
    </p:spTree>
    <p:extLst>
      <p:ext uri="{BB962C8B-B14F-4D97-AF65-F5344CB8AC3E}">
        <p14:creationId xmlns:p14="http://schemas.microsoft.com/office/powerpoint/2010/main" val="296214514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sz="6000" smtClean="0"/>
              <a:t>New World.</a:t>
            </a:r>
            <a:br>
              <a:rPr lang="en-GB" sz="6000" smtClean="0"/>
            </a:br>
            <a:r>
              <a:rPr lang="en-GB" sz="6000" dirty="0" smtClean="0"/>
              <a:t>Describing the “Educational Practice”</a:t>
            </a:r>
            <a:br>
              <a:rPr lang="en-GB" sz="6000" dirty="0" smtClean="0"/>
            </a:br>
            <a:endParaRPr lang="en-GB" sz="6000" dirty="0"/>
          </a:p>
        </p:txBody>
      </p:sp>
      <p:sp>
        <p:nvSpPr>
          <p:cNvPr id="6" name="Footer Placeholder 16"/>
          <p:cNvSpPr txBox="1">
            <a:spLocks/>
          </p:cNvSpPr>
          <p:nvPr/>
        </p:nvSpPr>
        <p:spPr>
          <a:xfrm>
            <a:off x="340057" y="6414718"/>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smtClean="0"/>
              <a:t>@</a:t>
            </a:r>
            <a:r>
              <a:rPr lang="en-GB" sz="1300" b="1" dirty="0" err="1" smtClean="0"/>
              <a:t>NHS_HealthEdEng</a:t>
            </a:r>
            <a:r>
              <a:rPr lang="en-GB" sz="1300" b="1" dirty="0" smtClean="0"/>
              <a:t>      #ATPS</a:t>
            </a:r>
          </a:p>
        </p:txBody>
      </p:sp>
      <p:sp>
        <p:nvSpPr>
          <p:cNvPr id="7" name="Rectangle 6"/>
          <p:cNvSpPr/>
          <p:nvPr/>
        </p:nvSpPr>
        <p:spPr>
          <a:xfrm>
            <a:off x="2121355" y="5582439"/>
            <a:ext cx="4572000" cy="369332"/>
          </a:xfrm>
          <a:prstGeom prst="rect">
            <a:avLst/>
          </a:prstGeom>
        </p:spPr>
        <p:txBody>
          <a:bodyPr>
            <a:spAutoFit/>
          </a:bodyPr>
          <a:lstStyle/>
          <a:p>
            <a:pPr algn="ctr"/>
            <a:r>
              <a:rPr lang="en-GB" dirty="0" smtClean="0">
                <a:hlinkClick r:id="rId2"/>
              </a:rPr>
              <a:t>ATPS Video</a:t>
            </a:r>
            <a:endParaRPr lang="en-GB" dirty="0"/>
          </a:p>
        </p:txBody>
      </p:sp>
    </p:spTree>
    <p:extLst>
      <p:ext uri="{BB962C8B-B14F-4D97-AF65-F5344CB8AC3E}">
        <p14:creationId xmlns:p14="http://schemas.microsoft.com/office/powerpoint/2010/main" val="350634846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3"/>
          </p:nvPr>
        </p:nvSpPr>
        <p:spPr/>
        <p:txBody>
          <a:bodyPr/>
          <a:lstStyle/>
          <a:p>
            <a:endParaRPr lang="en-US"/>
          </a:p>
        </p:txBody>
      </p:sp>
      <p:pic>
        <p:nvPicPr>
          <p:cNvPr id="5" name="Picture 4" descr="Salmon jumpi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143624"/>
          </a:xfrm>
          <a:prstGeom prst="rect">
            <a:avLst/>
          </a:prstGeom>
        </p:spPr>
      </p:pic>
      <p:sp>
        <p:nvSpPr>
          <p:cNvPr id="6" name="TextBox 5"/>
          <p:cNvSpPr txBox="1"/>
          <p:nvPr/>
        </p:nvSpPr>
        <p:spPr>
          <a:xfrm>
            <a:off x="2095500" y="6150114"/>
            <a:ext cx="5429250" cy="707886"/>
          </a:xfrm>
          <a:prstGeom prst="rect">
            <a:avLst/>
          </a:prstGeom>
          <a:noFill/>
        </p:spPr>
        <p:txBody>
          <a:bodyPr wrap="square" rtlCol="0">
            <a:spAutoFit/>
          </a:bodyPr>
          <a:lstStyle/>
          <a:p>
            <a:r>
              <a:rPr lang="en-US" sz="4000" dirty="0" smtClean="0"/>
              <a:t>      UPSKILLING</a:t>
            </a:r>
            <a:endParaRPr lang="en-US" sz="4000" dirty="0"/>
          </a:p>
        </p:txBody>
      </p:sp>
    </p:spTree>
    <p:extLst>
      <p:ext uri="{BB962C8B-B14F-4D97-AF65-F5344CB8AC3E}">
        <p14:creationId xmlns:p14="http://schemas.microsoft.com/office/powerpoint/2010/main" val="137823931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Strategic Drivers</a:t>
            </a:r>
            <a:endParaRPr lang="en-GB" dirty="0"/>
          </a:p>
        </p:txBody>
      </p:sp>
      <p:sp>
        <p:nvSpPr>
          <p:cNvPr id="6" name="Text Placeholder 5"/>
          <p:cNvSpPr>
            <a:spLocks noGrp="1"/>
          </p:cNvSpPr>
          <p:nvPr>
            <p:ph type="body" sz="quarter" idx="13"/>
          </p:nvPr>
        </p:nvSpPr>
        <p:spPr>
          <a:xfrm>
            <a:off x="457200" y="2034762"/>
            <a:ext cx="8532421" cy="3178505"/>
          </a:xfrm>
        </p:spPr>
        <p:txBody>
          <a:bodyPr/>
          <a:lstStyle/>
          <a:p>
            <a:r>
              <a:rPr lang="en-GB" sz="2000" dirty="0" smtClean="0"/>
              <a:t>Five Year Forward View – NHSE 							Oct 2014</a:t>
            </a:r>
          </a:p>
          <a:p>
            <a:r>
              <a:rPr lang="en-GB" sz="2000" dirty="0" smtClean="0"/>
              <a:t>The New Deal for General Practice – NHSE				Jan 2015</a:t>
            </a:r>
          </a:p>
          <a:p>
            <a:r>
              <a:rPr lang="en-GB" sz="2000" dirty="0" smtClean="0"/>
              <a:t>Shape of Caring Review - Raising the Bar - Lord Willis	Mar 2015</a:t>
            </a:r>
          </a:p>
          <a:p>
            <a:r>
              <a:rPr lang="en-GB" sz="2000" dirty="0" smtClean="0"/>
              <a:t>GPN Education &amp; Career Framework – HEE				May 2015</a:t>
            </a:r>
          </a:p>
          <a:p>
            <a:r>
              <a:rPr lang="en-GB" sz="2000" dirty="0"/>
              <a:t>The Future of Primary Care – Roland Report				July </a:t>
            </a:r>
            <a:r>
              <a:rPr lang="en-GB" sz="2000" dirty="0" smtClean="0"/>
              <a:t>2015</a:t>
            </a:r>
          </a:p>
          <a:p>
            <a:r>
              <a:rPr lang="en-GB" sz="2000" dirty="0"/>
              <a:t>General Practice </a:t>
            </a:r>
            <a:r>
              <a:rPr lang="en-GB" sz="2000" dirty="0" smtClean="0"/>
              <a:t>Nursing in </a:t>
            </a:r>
            <a:r>
              <a:rPr lang="en-GB" sz="2000" dirty="0"/>
              <a:t>the 21st </a:t>
            </a:r>
            <a:r>
              <a:rPr lang="en-GB" sz="2000" dirty="0" smtClean="0"/>
              <a:t>Century </a:t>
            </a:r>
          </a:p>
          <a:p>
            <a:r>
              <a:rPr lang="en-GB" sz="2000" dirty="0"/>
              <a:t>	</a:t>
            </a:r>
            <a:r>
              <a:rPr lang="en-GB" sz="2000" dirty="0" smtClean="0"/>
              <a:t>- a </a:t>
            </a:r>
            <a:r>
              <a:rPr lang="en-GB" sz="2000" dirty="0"/>
              <a:t>Time of </a:t>
            </a:r>
            <a:r>
              <a:rPr lang="en-GB" sz="2000" dirty="0" smtClean="0"/>
              <a:t>Opportunity </a:t>
            </a:r>
            <a:r>
              <a:rPr lang="en-GB" sz="2000" dirty="0"/>
              <a:t>– QNI </a:t>
            </a:r>
            <a:r>
              <a:rPr lang="en-GB" sz="2000" dirty="0" smtClean="0"/>
              <a:t>							Jan 2016</a:t>
            </a:r>
          </a:p>
          <a:p>
            <a:r>
              <a:rPr lang="en-GB" sz="2000" dirty="0" smtClean="0"/>
              <a:t>GENERAL PRACTICE FORWARD VIEW                          April 2016</a:t>
            </a:r>
          </a:p>
          <a:p>
            <a:r>
              <a:rPr lang="en-GB" sz="2000" dirty="0" smtClean="0"/>
              <a:t>UNDERSTANDING PRESSURES IN GP                             May 2016</a:t>
            </a:r>
          </a:p>
          <a:p>
            <a:pPr marL="0" indent="0">
              <a:buNone/>
            </a:pPr>
            <a:r>
              <a:rPr lang="en-GB" sz="2000" dirty="0"/>
              <a:t> </a:t>
            </a:r>
            <a:r>
              <a:rPr lang="en-GB" sz="2000" dirty="0" smtClean="0"/>
              <a:t>  </a:t>
            </a:r>
            <a:endParaRPr lang="en-GB" sz="2000" dirty="0"/>
          </a:p>
          <a:p>
            <a:pPr marL="0" indent="0">
              <a:buNone/>
            </a:pPr>
            <a:endParaRPr lang="en-GB" sz="2000" dirty="0"/>
          </a:p>
        </p:txBody>
      </p:sp>
      <p:sp>
        <p:nvSpPr>
          <p:cNvPr id="8" name="Footer Placeholder 16"/>
          <p:cNvSpPr txBox="1">
            <a:spLocks/>
          </p:cNvSpPr>
          <p:nvPr/>
        </p:nvSpPr>
        <p:spPr>
          <a:xfrm>
            <a:off x="340057" y="6414718"/>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smtClean="0"/>
              <a:t>@</a:t>
            </a:r>
            <a:r>
              <a:rPr lang="en-GB" sz="1300" b="1" dirty="0" err="1" smtClean="0"/>
              <a:t>NHS_HealthEdEng</a:t>
            </a:r>
            <a:r>
              <a:rPr lang="en-GB" sz="1300" b="1" dirty="0" smtClean="0"/>
              <a:t>      #ATPS</a:t>
            </a:r>
          </a:p>
        </p:txBody>
      </p:sp>
    </p:spTree>
    <p:extLst>
      <p:ext uri="{BB962C8B-B14F-4D97-AF65-F5344CB8AC3E}">
        <p14:creationId xmlns:p14="http://schemas.microsoft.com/office/powerpoint/2010/main" val="244985803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3"/>
          </p:nvPr>
        </p:nvSpPr>
        <p:spPr/>
        <p:txBody>
          <a:bodyPr/>
          <a:lstStyle/>
          <a:p>
            <a:endParaRPr lang="en-US"/>
          </a:p>
        </p:txBody>
      </p:sp>
      <p:pic>
        <p:nvPicPr>
          <p:cNvPr id="5" name="Picture 4" descr="IMG_004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25525"/>
            <a:ext cx="9144000" cy="5229223"/>
          </a:xfrm>
          <a:prstGeom prst="rect">
            <a:avLst/>
          </a:prstGeom>
        </p:spPr>
      </p:pic>
      <p:sp>
        <p:nvSpPr>
          <p:cNvPr id="6" name="TextBox 5"/>
          <p:cNvSpPr txBox="1"/>
          <p:nvPr/>
        </p:nvSpPr>
        <p:spPr>
          <a:xfrm>
            <a:off x="1476375" y="6254750"/>
            <a:ext cx="5937250" cy="707886"/>
          </a:xfrm>
          <a:prstGeom prst="rect">
            <a:avLst/>
          </a:prstGeom>
          <a:noFill/>
        </p:spPr>
        <p:txBody>
          <a:bodyPr wrap="square" rtlCol="0">
            <a:spAutoFit/>
          </a:bodyPr>
          <a:lstStyle/>
          <a:p>
            <a:r>
              <a:rPr lang="en-US" sz="4000" dirty="0" smtClean="0"/>
              <a:t>         SUPERVISION</a:t>
            </a:r>
            <a:endParaRPr lang="en-US" sz="4000" dirty="0"/>
          </a:p>
        </p:txBody>
      </p:sp>
    </p:spTree>
    <p:extLst>
      <p:ext uri="{BB962C8B-B14F-4D97-AF65-F5344CB8AC3E}">
        <p14:creationId xmlns:p14="http://schemas.microsoft.com/office/powerpoint/2010/main" val="22631042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27000" y="381000"/>
            <a:ext cx="8102600" cy="1323975"/>
          </a:xfrm>
        </p:spPr>
        <p:txBody>
          <a:bodyPr/>
          <a:lstStyle/>
          <a:p>
            <a:r>
              <a:rPr lang="en-GB" dirty="0"/>
              <a:t> </a:t>
            </a:r>
            <a:r>
              <a:rPr lang="en-GB" dirty="0" smtClean="0"/>
              <a:t>         Key </a:t>
            </a:r>
            <a:r>
              <a:rPr lang="en-GB" dirty="0"/>
              <a:t>Messages</a:t>
            </a:r>
          </a:p>
        </p:txBody>
      </p:sp>
      <p:sp>
        <p:nvSpPr>
          <p:cNvPr id="7" name="Footer Placeholder 16"/>
          <p:cNvSpPr txBox="1">
            <a:spLocks/>
          </p:cNvSpPr>
          <p:nvPr/>
        </p:nvSpPr>
        <p:spPr>
          <a:xfrm>
            <a:off x="340057" y="6414718"/>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smtClean="0"/>
              <a:t>@</a:t>
            </a:r>
            <a:r>
              <a:rPr lang="en-GB" sz="1300" b="1" dirty="0" err="1" smtClean="0"/>
              <a:t>NHS_HealthEdEng</a:t>
            </a:r>
            <a:r>
              <a:rPr lang="en-GB" sz="1300" b="1" dirty="0" smtClean="0"/>
              <a:t>      #ATPS</a:t>
            </a:r>
          </a:p>
        </p:txBody>
      </p:sp>
      <p:sp>
        <p:nvSpPr>
          <p:cNvPr id="8" name="Text Placeholder 5"/>
          <p:cNvSpPr>
            <a:spLocks noGrp="1"/>
          </p:cNvSpPr>
          <p:nvPr>
            <p:ph type="body" sz="quarter" idx="13"/>
          </p:nvPr>
        </p:nvSpPr>
        <p:spPr>
          <a:xfrm>
            <a:off x="340057" y="1143000"/>
            <a:ext cx="8200693" cy="4378407"/>
          </a:xfrm>
        </p:spPr>
        <p:txBody>
          <a:bodyPr/>
          <a:lstStyle/>
          <a:p>
            <a:pPr marL="0" indent="0">
              <a:buNone/>
            </a:pPr>
            <a:r>
              <a:rPr lang="en-US" sz="3600" dirty="0" smtClean="0"/>
              <a:t>-Have a compelling narrative</a:t>
            </a:r>
          </a:p>
          <a:p>
            <a:pPr marL="0" indent="0">
              <a:buNone/>
            </a:pPr>
            <a:r>
              <a:rPr lang="en-GB" sz="3600" dirty="0" smtClean="0"/>
              <a:t>-Develop a shared vision across ALL your stakeholders</a:t>
            </a:r>
          </a:p>
          <a:p>
            <a:pPr marL="0" indent="0">
              <a:buNone/>
            </a:pPr>
            <a:r>
              <a:rPr lang="en-GB" sz="3600" dirty="0" smtClean="0"/>
              <a:t>-Identify local champions</a:t>
            </a:r>
          </a:p>
          <a:p>
            <a:pPr marL="0" indent="0">
              <a:buNone/>
            </a:pPr>
            <a:r>
              <a:rPr lang="en-GB" sz="3600" dirty="0" smtClean="0"/>
              <a:t>-Be relentless</a:t>
            </a:r>
          </a:p>
          <a:p>
            <a:pPr marL="0" indent="0">
              <a:buNone/>
            </a:pPr>
            <a:r>
              <a:rPr lang="en-GB" sz="3600" dirty="0" smtClean="0"/>
              <a:t>-Do not try to Do Things to GPs-the     change management needs GP</a:t>
            </a:r>
          </a:p>
          <a:p>
            <a:pPr marL="0" indent="0">
              <a:buNone/>
            </a:pPr>
            <a:r>
              <a:rPr lang="en-GB" sz="3600" dirty="0" smtClean="0"/>
              <a:t> ownership!! -</a:t>
            </a:r>
            <a:endParaRPr lang="en-US" sz="3600" dirty="0"/>
          </a:p>
        </p:txBody>
      </p:sp>
    </p:spTree>
    <p:extLst>
      <p:ext uri="{BB962C8B-B14F-4D97-AF65-F5344CB8AC3E}">
        <p14:creationId xmlns:p14="http://schemas.microsoft.com/office/powerpoint/2010/main" val="99728129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sz="6000" dirty="0" smtClean="0"/>
              <a:t/>
            </a:r>
            <a:br>
              <a:rPr lang="en-GB" sz="6000" dirty="0" smtClean="0"/>
            </a:br>
            <a:r>
              <a:rPr lang="en-GB" sz="6000" dirty="0" smtClean="0"/>
              <a:t>Thanks</a:t>
            </a:r>
            <a:endParaRPr lang="en-GB" sz="6000" dirty="0"/>
          </a:p>
        </p:txBody>
      </p:sp>
      <p:sp>
        <p:nvSpPr>
          <p:cNvPr id="6" name="Footer Placeholder 16"/>
          <p:cNvSpPr txBox="1">
            <a:spLocks/>
          </p:cNvSpPr>
          <p:nvPr/>
        </p:nvSpPr>
        <p:spPr>
          <a:xfrm>
            <a:off x="340057" y="6414718"/>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smtClean="0"/>
              <a:t>@</a:t>
            </a:r>
            <a:r>
              <a:rPr lang="en-GB" sz="1300" b="1" dirty="0" err="1" smtClean="0"/>
              <a:t>NHS_HealthEdEng</a:t>
            </a:r>
            <a:r>
              <a:rPr lang="en-GB" sz="1300" b="1" dirty="0" smtClean="0"/>
              <a:t>      #ATPS</a:t>
            </a:r>
          </a:p>
        </p:txBody>
      </p:sp>
      <p:sp>
        <p:nvSpPr>
          <p:cNvPr id="7" name="Rectangle 6"/>
          <p:cNvSpPr/>
          <p:nvPr/>
        </p:nvSpPr>
        <p:spPr>
          <a:xfrm>
            <a:off x="2121355" y="5582439"/>
            <a:ext cx="4572000" cy="369332"/>
          </a:xfrm>
          <a:prstGeom prst="rect">
            <a:avLst/>
          </a:prstGeom>
        </p:spPr>
        <p:txBody>
          <a:bodyPr>
            <a:spAutoFit/>
          </a:bodyPr>
          <a:lstStyle/>
          <a:p>
            <a:pPr algn="ctr"/>
            <a:r>
              <a:rPr lang="en-GB" dirty="0" smtClean="0">
                <a:hlinkClick r:id="rId2"/>
              </a:rPr>
              <a:t>ATPS Video</a:t>
            </a:r>
            <a:endParaRPr lang="en-GB" dirty="0"/>
          </a:p>
        </p:txBody>
      </p:sp>
      <p:sp>
        <p:nvSpPr>
          <p:cNvPr id="3" name="TextBox 2"/>
          <p:cNvSpPr txBox="1"/>
          <p:nvPr/>
        </p:nvSpPr>
        <p:spPr>
          <a:xfrm>
            <a:off x="1492250" y="2428875"/>
            <a:ext cx="6737350" cy="1200329"/>
          </a:xfrm>
          <a:prstGeom prst="rect">
            <a:avLst/>
          </a:prstGeom>
          <a:noFill/>
        </p:spPr>
        <p:txBody>
          <a:bodyPr wrap="square" rtlCol="0">
            <a:spAutoFit/>
          </a:bodyPr>
          <a:lstStyle/>
          <a:p>
            <a:endParaRPr lang="en-US" dirty="0" smtClean="0"/>
          </a:p>
          <a:p>
            <a:endParaRPr lang="en-US" dirty="0"/>
          </a:p>
          <a:p>
            <a:endParaRPr lang="en-US" dirty="0" smtClean="0"/>
          </a:p>
          <a:p>
            <a:endParaRPr lang="en-US" dirty="0"/>
          </a:p>
        </p:txBody>
      </p:sp>
      <p:sp>
        <p:nvSpPr>
          <p:cNvPr id="4" name="TextBox 3"/>
          <p:cNvSpPr txBox="1"/>
          <p:nvPr/>
        </p:nvSpPr>
        <p:spPr>
          <a:xfrm>
            <a:off x="2121355" y="3056414"/>
            <a:ext cx="6604341" cy="830997"/>
          </a:xfrm>
          <a:prstGeom prst="rect">
            <a:avLst/>
          </a:prstGeom>
          <a:noFill/>
        </p:spPr>
        <p:txBody>
          <a:bodyPr wrap="square" rtlCol="0">
            <a:spAutoFit/>
          </a:bodyPr>
          <a:lstStyle/>
          <a:p>
            <a:r>
              <a:rPr lang="en-US" sz="4800" dirty="0" smtClean="0"/>
              <a:t>Chat time</a:t>
            </a:r>
            <a:r>
              <a:rPr lang="is-IS" sz="4800" smtClean="0"/>
              <a:t>…........</a:t>
            </a:r>
            <a:endParaRPr lang="en-US" sz="4800" dirty="0"/>
          </a:p>
        </p:txBody>
      </p:sp>
    </p:spTree>
    <p:extLst>
      <p:ext uri="{BB962C8B-B14F-4D97-AF65-F5344CB8AC3E}">
        <p14:creationId xmlns:p14="http://schemas.microsoft.com/office/powerpoint/2010/main" val="48379134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9304" y="1124744"/>
            <a:ext cx="588645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ctrTitle"/>
          </p:nvPr>
        </p:nvSpPr>
        <p:spPr>
          <a:xfrm>
            <a:off x="683568" y="548679"/>
            <a:ext cx="5400600" cy="576065"/>
          </a:xfrm>
        </p:spPr>
        <p:txBody>
          <a:bodyPr/>
          <a:lstStyle/>
          <a:p>
            <a:r>
              <a:rPr lang="en-GB" sz="2000" dirty="0" smtClean="0"/>
              <a:t>Workforce Toolkit</a:t>
            </a:r>
            <a:endParaRPr lang="en-GB" sz="2000" dirty="0"/>
          </a:p>
        </p:txBody>
      </p:sp>
      <p:sp>
        <p:nvSpPr>
          <p:cNvPr id="4" name="TextBox 3"/>
          <p:cNvSpPr txBox="1"/>
          <p:nvPr/>
        </p:nvSpPr>
        <p:spPr>
          <a:xfrm>
            <a:off x="1638866" y="5239544"/>
            <a:ext cx="5957469" cy="830997"/>
          </a:xfrm>
          <a:prstGeom prst="rect">
            <a:avLst/>
          </a:prstGeom>
          <a:noFill/>
        </p:spPr>
        <p:txBody>
          <a:bodyPr wrap="square" rtlCol="0">
            <a:spAutoFit/>
          </a:bodyPr>
          <a:lstStyle/>
          <a:p>
            <a:r>
              <a:rPr lang="en-US" sz="2400" dirty="0" smtClean="0"/>
              <a:t>Over 70% coverage of 800 General Practices across 23 CCG’s </a:t>
            </a:r>
            <a:endParaRPr lang="en-US" sz="2400" dirty="0"/>
          </a:p>
        </p:txBody>
      </p:sp>
    </p:spTree>
    <p:extLst>
      <p:ext uri="{BB962C8B-B14F-4D97-AF65-F5344CB8AC3E}">
        <p14:creationId xmlns:p14="http://schemas.microsoft.com/office/powerpoint/2010/main" val="113290743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 y="260648"/>
            <a:ext cx="8375084" cy="6048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971146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smtClean="0"/>
              <a:t>Critical Stats</a:t>
            </a:r>
            <a:endParaRPr lang="en-GB" dirty="0"/>
          </a:p>
        </p:txBody>
      </p:sp>
      <p:sp>
        <p:nvSpPr>
          <p:cNvPr id="7" name="Footer Placeholder 16"/>
          <p:cNvSpPr txBox="1">
            <a:spLocks/>
          </p:cNvSpPr>
          <p:nvPr/>
        </p:nvSpPr>
        <p:spPr>
          <a:xfrm>
            <a:off x="340057" y="6414718"/>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smtClean="0"/>
              <a:t>@</a:t>
            </a:r>
            <a:r>
              <a:rPr lang="en-GB" sz="1300" b="1" dirty="0" err="1" smtClean="0"/>
              <a:t>NHS_HealthEdEng</a:t>
            </a:r>
            <a:r>
              <a:rPr lang="en-GB" sz="1300" b="1" dirty="0" smtClean="0"/>
              <a:t>      #ATPS</a:t>
            </a:r>
          </a:p>
        </p:txBody>
      </p:sp>
      <p:sp>
        <p:nvSpPr>
          <p:cNvPr id="8" name="Text Placeholder 5"/>
          <p:cNvSpPr>
            <a:spLocks noGrp="1"/>
          </p:cNvSpPr>
          <p:nvPr>
            <p:ph type="body" sz="quarter" idx="13"/>
          </p:nvPr>
        </p:nvSpPr>
        <p:spPr>
          <a:xfrm>
            <a:off x="457200" y="2034762"/>
            <a:ext cx="8069283" cy="3178505"/>
          </a:xfrm>
        </p:spPr>
        <p:txBody>
          <a:bodyPr/>
          <a:lstStyle/>
          <a:p>
            <a:pPr marL="0" indent="0" algn="ctr">
              <a:buNone/>
            </a:pPr>
            <a:r>
              <a:rPr lang="en-GB" sz="2000" b="1" dirty="0" smtClean="0"/>
              <a:t>Ratio of FT equivalents across HEE</a:t>
            </a:r>
            <a:endParaRPr lang="en-GB" sz="2000" b="1" dirty="0"/>
          </a:p>
          <a:p>
            <a:pPr marL="0" indent="0">
              <a:buNone/>
            </a:pPr>
            <a:endParaRPr lang="en-GB" sz="2000" dirty="0" smtClean="0"/>
          </a:p>
          <a:p>
            <a:pPr marL="0" indent="0" algn="ctr">
              <a:buNone/>
            </a:pPr>
            <a:r>
              <a:rPr lang="en-GB" sz="5400" b="1" dirty="0" smtClean="0">
                <a:solidFill>
                  <a:srgbClr val="003893"/>
                </a:solidFill>
              </a:rPr>
              <a:t>GP : </a:t>
            </a:r>
            <a:r>
              <a:rPr lang="en-GB" sz="5400" b="1" dirty="0" smtClean="0">
                <a:solidFill>
                  <a:srgbClr val="A00054"/>
                </a:solidFill>
              </a:rPr>
              <a:t>GPN/ANP</a:t>
            </a:r>
            <a:r>
              <a:rPr lang="en-GB" sz="5400" b="1" dirty="0" smtClean="0">
                <a:solidFill>
                  <a:srgbClr val="003893"/>
                </a:solidFill>
              </a:rPr>
              <a:t> : </a:t>
            </a:r>
            <a:r>
              <a:rPr lang="en-GB" sz="5400" b="1" dirty="0" smtClean="0">
                <a:solidFill>
                  <a:srgbClr val="E28C05"/>
                </a:solidFill>
              </a:rPr>
              <a:t>HCA</a:t>
            </a:r>
          </a:p>
          <a:p>
            <a:pPr marL="0" indent="0" algn="ctr">
              <a:buNone/>
            </a:pPr>
            <a:r>
              <a:rPr lang="en-GB" sz="5400" b="1" dirty="0" smtClean="0">
                <a:solidFill>
                  <a:srgbClr val="003893"/>
                </a:solidFill>
              </a:rPr>
              <a:t>4 : </a:t>
            </a:r>
            <a:r>
              <a:rPr lang="en-GB" sz="5400" b="1" dirty="0" smtClean="0">
                <a:solidFill>
                  <a:srgbClr val="A00054"/>
                </a:solidFill>
              </a:rPr>
              <a:t>2</a:t>
            </a:r>
            <a:r>
              <a:rPr lang="en-GB" sz="5400" b="1" dirty="0" smtClean="0">
                <a:solidFill>
                  <a:srgbClr val="003893"/>
                </a:solidFill>
              </a:rPr>
              <a:t> : </a:t>
            </a:r>
            <a:r>
              <a:rPr lang="en-GB" sz="5400" b="1" dirty="0" smtClean="0">
                <a:solidFill>
                  <a:srgbClr val="E28C05"/>
                </a:solidFill>
              </a:rPr>
              <a:t>1</a:t>
            </a:r>
            <a:endParaRPr lang="en-GB" sz="5400" b="1" dirty="0">
              <a:solidFill>
                <a:srgbClr val="E28C05"/>
              </a:solidFill>
            </a:endParaRPr>
          </a:p>
        </p:txBody>
      </p:sp>
    </p:spTree>
    <p:extLst>
      <p:ext uri="{BB962C8B-B14F-4D97-AF65-F5344CB8AC3E}">
        <p14:creationId xmlns:p14="http://schemas.microsoft.com/office/powerpoint/2010/main" val="219211879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smtClean="0"/>
              <a:t>Retirement Risk</a:t>
            </a:r>
            <a:endParaRPr lang="en-GB" dirty="0"/>
          </a:p>
        </p:txBody>
      </p:sp>
      <p:sp>
        <p:nvSpPr>
          <p:cNvPr id="7" name="Footer Placeholder 16"/>
          <p:cNvSpPr txBox="1">
            <a:spLocks/>
          </p:cNvSpPr>
          <p:nvPr/>
        </p:nvSpPr>
        <p:spPr>
          <a:xfrm>
            <a:off x="340057" y="6414718"/>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smtClean="0"/>
              <a:t>@</a:t>
            </a:r>
            <a:r>
              <a:rPr lang="en-GB" sz="1300" b="1" dirty="0" err="1" smtClean="0"/>
              <a:t>NHS_HealthEdEng</a:t>
            </a:r>
            <a:r>
              <a:rPr lang="en-GB" sz="1300" b="1" dirty="0" smtClean="0"/>
              <a:t>      #ATPS</a:t>
            </a:r>
          </a:p>
        </p:txBody>
      </p:sp>
      <p:sp>
        <p:nvSpPr>
          <p:cNvPr id="8" name="Text Placeholder 5"/>
          <p:cNvSpPr>
            <a:spLocks noGrp="1"/>
          </p:cNvSpPr>
          <p:nvPr>
            <p:ph type="body" sz="quarter" idx="13"/>
          </p:nvPr>
        </p:nvSpPr>
        <p:spPr>
          <a:xfrm>
            <a:off x="730332" y="2497900"/>
            <a:ext cx="7772399" cy="3380386"/>
          </a:xfrm>
        </p:spPr>
        <p:txBody>
          <a:bodyPr/>
          <a:lstStyle/>
          <a:p>
            <a:pPr marL="0" indent="0">
              <a:buNone/>
            </a:pPr>
            <a:r>
              <a:rPr lang="en-GB" sz="4000" b="1" dirty="0" smtClean="0">
                <a:solidFill>
                  <a:srgbClr val="003893"/>
                </a:solidFill>
              </a:rPr>
              <a:t>GP											15%</a:t>
            </a:r>
          </a:p>
          <a:p>
            <a:pPr marL="0" indent="0">
              <a:buNone/>
            </a:pPr>
            <a:r>
              <a:rPr lang="en-GB" sz="4000" b="1" dirty="0" smtClean="0">
                <a:solidFill>
                  <a:srgbClr val="A00054"/>
                </a:solidFill>
              </a:rPr>
              <a:t>GPN/ANP</a:t>
            </a:r>
            <a:r>
              <a:rPr lang="en-GB" sz="4000" b="1" dirty="0" smtClean="0">
                <a:solidFill>
                  <a:srgbClr val="003893"/>
                </a:solidFill>
              </a:rPr>
              <a:t> 							</a:t>
            </a:r>
            <a:r>
              <a:rPr lang="en-GB" sz="4000" b="1" dirty="0" smtClean="0">
                <a:solidFill>
                  <a:srgbClr val="A00054"/>
                </a:solidFill>
              </a:rPr>
              <a:t>26%</a:t>
            </a:r>
          </a:p>
          <a:p>
            <a:pPr marL="0" indent="0">
              <a:buNone/>
            </a:pPr>
            <a:r>
              <a:rPr lang="en-GB" sz="4000" b="1" dirty="0" smtClean="0">
                <a:solidFill>
                  <a:srgbClr val="E28C05"/>
                </a:solidFill>
              </a:rPr>
              <a:t>HCA										20%</a:t>
            </a:r>
          </a:p>
          <a:p>
            <a:pPr marL="0" indent="0">
              <a:buNone/>
            </a:pPr>
            <a:r>
              <a:rPr lang="en-GB" sz="4000" b="1" dirty="0" smtClean="0"/>
              <a:t>Practice Managers			29%</a:t>
            </a:r>
          </a:p>
        </p:txBody>
      </p:sp>
      <p:sp>
        <p:nvSpPr>
          <p:cNvPr id="2" name="TextBox 1"/>
          <p:cNvSpPr txBox="1"/>
          <p:nvPr/>
        </p:nvSpPr>
        <p:spPr>
          <a:xfrm>
            <a:off x="1995055" y="1704975"/>
            <a:ext cx="5189516" cy="461665"/>
          </a:xfrm>
          <a:prstGeom prst="rect">
            <a:avLst/>
          </a:prstGeom>
          <a:noFill/>
        </p:spPr>
        <p:txBody>
          <a:bodyPr wrap="square" rtlCol="0">
            <a:spAutoFit/>
          </a:bodyPr>
          <a:lstStyle/>
          <a:p>
            <a:pPr algn="ctr"/>
            <a:r>
              <a:rPr lang="en-GB" sz="2400" b="1" dirty="0" smtClean="0">
                <a:solidFill>
                  <a:srgbClr val="003893"/>
                </a:solidFill>
              </a:rPr>
              <a:t>Aged over 55</a:t>
            </a:r>
            <a:endParaRPr lang="en-GB" sz="2400" b="1" dirty="0">
              <a:solidFill>
                <a:srgbClr val="003893"/>
              </a:solidFill>
            </a:endParaRPr>
          </a:p>
        </p:txBody>
      </p:sp>
    </p:spTree>
    <p:extLst>
      <p:ext uri="{BB962C8B-B14F-4D97-AF65-F5344CB8AC3E}">
        <p14:creationId xmlns:p14="http://schemas.microsoft.com/office/powerpoint/2010/main" val="208764360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16"/>
          <p:cNvSpPr txBox="1">
            <a:spLocks/>
          </p:cNvSpPr>
          <p:nvPr/>
        </p:nvSpPr>
        <p:spPr>
          <a:xfrm>
            <a:off x="340057" y="6414718"/>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smtClean="0"/>
              <a:t>@</a:t>
            </a:r>
            <a:r>
              <a:rPr lang="en-GB" sz="1300" b="1" dirty="0" err="1" smtClean="0"/>
              <a:t>NHS_HealthEdEng</a:t>
            </a:r>
            <a:r>
              <a:rPr lang="en-GB" sz="1300" b="1" dirty="0" smtClean="0"/>
              <a:t>      #ATPS</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89" y="0"/>
            <a:ext cx="929860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442751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57199" y="1025526"/>
            <a:ext cx="8425543" cy="679449"/>
          </a:xfrm>
        </p:spPr>
        <p:txBody>
          <a:bodyPr/>
          <a:lstStyle/>
          <a:p>
            <a:r>
              <a:rPr lang="en-GB" dirty="0"/>
              <a:t>Evolving Workforce Configurations</a:t>
            </a:r>
            <a:br>
              <a:rPr lang="en-GB" dirty="0"/>
            </a:br>
            <a:endParaRPr lang="en-GB" dirty="0"/>
          </a:p>
        </p:txBody>
      </p:sp>
      <p:sp>
        <p:nvSpPr>
          <p:cNvPr id="7" name="Footer Placeholder 16"/>
          <p:cNvSpPr txBox="1">
            <a:spLocks/>
          </p:cNvSpPr>
          <p:nvPr/>
        </p:nvSpPr>
        <p:spPr>
          <a:xfrm>
            <a:off x="340057" y="6414718"/>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smtClean="0"/>
              <a:t>@</a:t>
            </a:r>
            <a:r>
              <a:rPr lang="en-GB" sz="1300" b="1" dirty="0" err="1" smtClean="0"/>
              <a:t>NHS_HealthEdEng</a:t>
            </a:r>
            <a:r>
              <a:rPr lang="en-GB" sz="1300" b="1" dirty="0" smtClean="0"/>
              <a:t>      #ATPS</a:t>
            </a:r>
          </a:p>
        </p:txBody>
      </p:sp>
      <p:sp>
        <p:nvSpPr>
          <p:cNvPr id="2" name="TextBox 1"/>
          <p:cNvSpPr txBox="1"/>
          <p:nvPr/>
        </p:nvSpPr>
        <p:spPr>
          <a:xfrm>
            <a:off x="605642" y="1704975"/>
            <a:ext cx="5189516" cy="461665"/>
          </a:xfrm>
          <a:prstGeom prst="rect">
            <a:avLst/>
          </a:prstGeom>
          <a:noFill/>
        </p:spPr>
        <p:txBody>
          <a:bodyPr wrap="square" rtlCol="0">
            <a:spAutoFit/>
          </a:bodyPr>
          <a:lstStyle/>
          <a:p>
            <a:r>
              <a:rPr lang="en-GB" sz="2400" b="1" dirty="0">
                <a:solidFill>
                  <a:srgbClr val="003893"/>
                </a:solidFill>
              </a:rPr>
              <a:t>The </a:t>
            </a:r>
            <a:r>
              <a:rPr lang="en-GB" sz="2400" b="1" dirty="0" err="1">
                <a:solidFill>
                  <a:srgbClr val="003893"/>
                </a:solidFill>
              </a:rPr>
              <a:t>Toblerone</a:t>
            </a:r>
            <a:r>
              <a:rPr lang="en-GB" sz="2400" b="1" dirty="0">
                <a:solidFill>
                  <a:srgbClr val="003893"/>
                </a:solidFill>
              </a:rPr>
              <a:t> Manoeuvre </a:t>
            </a:r>
          </a:p>
        </p:txBody>
      </p:sp>
      <p:pic>
        <p:nvPicPr>
          <p:cNvPr id="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642" y="2988256"/>
            <a:ext cx="2506243" cy="194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988256"/>
            <a:ext cx="2952328" cy="1919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0585" y="2947646"/>
            <a:ext cx="2327744" cy="1960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ight Arrow 11"/>
          <p:cNvSpPr/>
          <p:nvPr/>
        </p:nvSpPr>
        <p:spPr>
          <a:xfrm>
            <a:off x="3200400" y="3794363"/>
            <a:ext cx="504056" cy="33200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ight Arrow 12"/>
          <p:cNvSpPr/>
          <p:nvPr/>
        </p:nvSpPr>
        <p:spPr>
          <a:xfrm>
            <a:off x="5900700" y="3782022"/>
            <a:ext cx="504056" cy="33200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102272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smtClean="0"/>
              <a:t>New Kids on the Block</a:t>
            </a:r>
            <a:endParaRPr lang="en-GB" dirty="0"/>
          </a:p>
        </p:txBody>
      </p:sp>
      <p:sp>
        <p:nvSpPr>
          <p:cNvPr id="7" name="Footer Placeholder 16"/>
          <p:cNvSpPr txBox="1">
            <a:spLocks/>
          </p:cNvSpPr>
          <p:nvPr/>
        </p:nvSpPr>
        <p:spPr>
          <a:xfrm>
            <a:off x="340057" y="6414718"/>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smtClean="0"/>
              <a:t>@</a:t>
            </a:r>
            <a:r>
              <a:rPr lang="en-GB" sz="1300" b="1" dirty="0" err="1" smtClean="0"/>
              <a:t>NHS_HealthEdEng</a:t>
            </a:r>
            <a:r>
              <a:rPr lang="en-GB" sz="1300" b="1" dirty="0" smtClean="0"/>
              <a:t>      #ATPS</a:t>
            </a:r>
          </a:p>
        </p:txBody>
      </p:sp>
      <p:sp>
        <p:nvSpPr>
          <p:cNvPr id="8" name="Text Placeholder 5"/>
          <p:cNvSpPr>
            <a:spLocks noGrp="1"/>
          </p:cNvSpPr>
          <p:nvPr>
            <p:ph type="body" sz="quarter" idx="13"/>
          </p:nvPr>
        </p:nvSpPr>
        <p:spPr>
          <a:xfrm>
            <a:off x="4649191" y="2187162"/>
            <a:ext cx="3342904" cy="3178505"/>
          </a:xfrm>
        </p:spPr>
        <p:txBody>
          <a:bodyPr/>
          <a:lstStyle/>
          <a:p>
            <a:r>
              <a:rPr lang="en-US" sz="2000" dirty="0" err="1" smtClean="0"/>
              <a:t>Physios</a:t>
            </a:r>
            <a:endParaRPr lang="en-US" sz="2000" dirty="0" smtClean="0"/>
          </a:p>
          <a:p>
            <a:r>
              <a:rPr lang="en-US" sz="2000" dirty="0" smtClean="0"/>
              <a:t>O.T’s</a:t>
            </a:r>
            <a:endParaRPr lang="en-US" sz="2000" dirty="0"/>
          </a:p>
          <a:p>
            <a:r>
              <a:rPr lang="en-US" sz="2000" dirty="0" smtClean="0"/>
              <a:t>Paramedics</a:t>
            </a:r>
            <a:endParaRPr lang="en-US" sz="2000" dirty="0"/>
          </a:p>
          <a:p>
            <a:r>
              <a:rPr lang="en-US" sz="2000" dirty="0" smtClean="0"/>
              <a:t>Social Workers</a:t>
            </a:r>
            <a:endParaRPr lang="en-US" sz="2000" dirty="0"/>
          </a:p>
          <a:p>
            <a:r>
              <a:rPr lang="en-US" sz="2000" dirty="0" smtClean="0"/>
              <a:t>Mental Health</a:t>
            </a:r>
            <a:endParaRPr lang="en-US" sz="2000" dirty="0"/>
          </a:p>
          <a:p>
            <a:pPr marL="0" indent="0">
              <a:buNone/>
            </a:pPr>
            <a:endParaRPr lang="en-US" sz="2000" dirty="0"/>
          </a:p>
          <a:p>
            <a:pPr marL="0" indent="0">
              <a:buNone/>
            </a:pPr>
            <a:endParaRPr lang="en-GB" sz="2000" dirty="0"/>
          </a:p>
        </p:txBody>
      </p:sp>
      <p:sp>
        <p:nvSpPr>
          <p:cNvPr id="5" name="Text Placeholder 5"/>
          <p:cNvSpPr txBox="1">
            <a:spLocks/>
          </p:cNvSpPr>
          <p:nvPr/>
        </p:nvSpPr>
        <p:spPr>
          <a:xfrm>
            <a:off x="609601" y="2187162"/>
            <a:ext cx="3342904" cy="3178505"/>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smtClean="0"/>
              <a:t>ACPs</a:t>
            </a:r>
          </a:p>
          <a:p>
            <a:r>
              <a:rPr lang="en-US" sz="2000" dirty="0" smtClean="0"/>
              <a:t>Physicians Associates</a:t>
            </a:r>
          </a:p>
          <a:p>
            <a:r>
              <a:rPr lang="en-US" sz="2000" dirty="0" smtClean="0"/>
              <a:t>Pharmacists</a:t>
            </a:r>
          </a:p>
          <a:p>
            <a:r>
              <a:rPr lang="en-US" sz="2000" dirty="0" smtClean="0"/>
              <a:t>Medical Assistants</a:t>
            </a:r>
          </a:p>
          <a:p>
            <a:r>
              <a:rPr lang="en-US" sz="2000" dirty="0" smtClean="0"/>
              <a:t>Nursing Associates</a:t>
            </a:r>
          </a:p>
          <a:p>
            <a:r>
              <a:rPr lang="en-US" sz="2000" dirty="0" smtClean="0"/>
              <a:t>Care Navigators</a:t>
            </a:r>
          </a:p>
          <a:p>
            <a:pPr marL="0" indent="0">
              <a:buFont typeface="Arial"/>
              <a:buNone/>
            </a:pPr>
            <a:endParaRPr lang="en-GB" sz="2000" dirty="0"/>
          </a:p>
        </p:txBody>
      </p:sp>
    </p:spTree>
    <p:extLst>
      <p:ext uri="{BB962C8B-B14F-4D97-AF65-F5344CB8AC3E}">
        <p14:creationId xmlns:p14="http://schemas.microsoft.com/office/powerpoint/2010/main" val="70931311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HEE PPT - Master slide deck_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HEE PPT - Master slide deck_1</Template>
  <TotalTime>558</TotalTime>
  <Words>584</Words>
  <Application>Microsoft Macintosh PowerPoint</Application>
  <PresentationFormat>On-screen Show (4:3)</PresentationFormat>
  <Paragraphs>122</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HEE PPT - Master slide deck_1</vt:lpstr>
      <vt:lpstr>PowerPoint Presentation</vt:lpstr>
      <vt:lpstr>Strategic Drivers</vt:lpstr>
      <vt:lpstr>Workforce Toolkit</vt:lpstr>
      <vt:lpstr>PowerPoint Presentation</vt:lpstr>
      <vt:lpstr>Critical Stats</vt:lpstr>
      <vt:lpstr>Retirement Risk</vt:lpstr>
      <vt:lpstr>PowerPoint Presentation</vt:lpstr>
      <vt:lpstr>Evolving Workforce Configurations </vt:lpstr>
      <vt:lpstr>New Kids on the Block</vt:lpstr>
      <vt:lpstr>Where’s the Cavalry? </vt:lpstr>
      <vt:lpstr>Training hubs,Training Hubs, Training Hubs  Point 3 of 10 point plan: “NHS England will invest in the development of training hubs, where groups of practices can offer interprofessional training to primary care staff, extending the skills base within general practice and developing a workforce that can meet the challenge of new ways of working”</vt:lpstr>
      <vt:lpstr>PowerPoint Presentation</vt:lpstr>
      <vt:lpstr>The ATP Model </vt:lpstr>
      <vt:lpstr>Where are we now? </vt:lpstr>
      <vt:lpstr>PowerPoint Presentation</vt:lpstr>
      <vt:lpstr>Developments </vt:lpstr>
      <vt:lpstr>Big Challenges  I know I have font issues!</vt:lpstr>
      <vt:lpstr>New World. Describing the “Educational Practice” </vt:lpstr>
      <vt:lpstr>PowerPoint Presentation</vt:lpstr>
      <vt:lpstr>PowerPoint Presentation</vt:lpstr>
      <vt:lpstr>          Key Messages</vt:lpstr>
      <vt:lpstr> Thanks</vt:lpstr>
    </vt:vector>
  </TitlesOfParts>
  <Company>Health Education England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Burgess-Dawson</dc:creator>
  <cp:lastModifiedBy>Peter Lane</cp:lastModifiedBy>
  <cp:revision>32</cp:revision>
  <cp:lastPrinted>2016-05-10T07:25:05Z</cp:lastPrinted>
  <dcterms:created xsi:type="dcterms:W3CDTF">2015-12-10T10:35:54Z</dcterms:created>
  <dcterms:modified xsi:type="dcterms:W3CDTF">2016-06-28T05:50:50Z</dcterms:modified>
</cp:coreProperties>
</file>